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2" r:id="rId2"/>
    <p:sldId id="273" r:id="rId3"/>
    <p:sldId id="274" r:id="rId4"/>
    <p:sldId id="275" r:id="rId5"/>
    <p:sldId id="276" r:id="rId6"/>
    <p:sldId id="277" r:id="rId7"/>
    <p:sldId id="350" r:id="rId8"/>
    <p:sldId id="351" r:id="rId9"/>
    <p:sldId id="349" r:id="rId10"/>
    <p:sldId id="288" r:id="rId11"/>
    <p:sldId id="289" r:id="rId12"/>
    <p:sldId id="292" r:id="rId13"/>
    <p:sldId id="296" r:id="rId14"/>
    <p:sldId id="295" r:id="rId15"/>
    <p:sldId id="298" r:id="rId16"/>
    <p:sldId id="299" r:id="rId17"/>
    <p:sldId id="352" r:id="rId18"/>
    <p:sldId id="302" r:id="rId19"/>
    <p:sldId id="304" r:id="rId20"/>
    <p:sldId id="354" r:id="rId21"/>
    <p:sldId id="256" r:id="rId22"/>
    <p:sldId id="258" r:id="rId23"/>
    <p:sldId id="260" r:id="rId24"/>
    <p:sldId id="267" r:id="rId25"/>
    <p:sldId id="261" r:id="rId26"/>
    <p:sldId id="266" r:id="rId27"/>
    <p:sldId id="264" r:id="rId28"/>
    <p:sldId id="268" r:id="rId29"/>
    <p:sldId id="333" r:id="rId30"/>
    <p:sldId id="259" r:id="rId31"/>
    <p:sldId id="269" r:id="rId32"/>
    <p:sldId id="270" r:id="rId33"/>
    <p:sldId id="271" r:id="rId34"/>
    <p:sldId id="340" r:id="rId35"/>
    <p:sldId id="342" r:id="rId36"/>
    <p:sldId id="348" r:id="rId37"/>
    <p:sldId id="343" r:id="rId38"/>
    <p:sldId id="346" r:id="rId39"/>
    <p:sldId id="347" r:id="rId40"/>
    <p:sldId id="344" r:id="rId41"/>
    <p:sldId id="355" r:id="rId42"/>
    <p:sldId id="334" r:id="rId43"/>
    <p:sldId id="335" r:id="rId44"/>
    <p:sldId id="336" r:id="rId45"/>
    <p:sldId id="337" r:id="rId46"/>
    <p:sldId id="353" r:id="rId4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CA40-53D9-430E-8980-FF5FAA96941E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45B-0398-4F4F-849D-DBCDAE3EB8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27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CB9640-9437-4E57-949B-39E1D020567B}" type="slidenum">
              <a:rPr lang="pt-PT" smtClean="0"/>
              <a:pPr/>
              <a:t>3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0854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D1AF4-AEF3-49AE-83BD-ABAE26EA980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0752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36C83-10E7-46E1-ADB9-20B124113F3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798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AA627B-4D60-4C5B-AD7A-350DB243192A}" type="slidenum">
              <a:rPr lang="pt-PT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09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7DC6D4-8DA1-459D-8B4F-88204334B6C3}" type="slidenum">
              <a:rPr lang="pt-PT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66EBF3-216C-4D79-98E4-2A769E32143A}" type="slidenum">
              <a:rPr lang="pt-PT" smtClean="0"/>
              <a:pPr/>
              <a:t>25</a:t>
            </a:fld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6451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DF87-C924-45CE-B781-DC53A13BBF8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0035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8769F-D77A-4F64-80C1-D4716384AFA3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945EE-98D7-4D8C-A290-4357E52E17A2}" type="slidenum">
              <a:rPr lang="pt-PT" smtClean="0"/>
              <a:pPr/>
              <a:t>37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0342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77497-9077-4AB3-96AC-2D18A74AE534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04452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E5636-5556-4465-9474-7E52C5A2BBC2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820571-FD06-4FC7-97A2-CB5D3ECA1563}" type="slidenum">
              <a:rPr lang="pt-PT" smtClean="0"/>
              <a:pPr/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/>
          </a:p>
        </p:txBody>
      </p:sp>
      <p:sp>
        <p:nvSpPr>
          <p:cNvPr id="10547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91788-3CC3-453B-A765-C219A13CD8DE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1162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FA81A-99CA-4943-8A8F-95A6304B313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FBCBB5-4371-47CD-B733-C7E1CFC6FC2F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6554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95B93-9511-4D69-B9BC-813229B5AC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578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0F92E-D891-47CE-9EF8-0572971AAC6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680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0E79-C289-43DC-A203-CE887BE28A5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782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2A137-F1C8-4BFF-B5D1-A110F137D0E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8192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23352-1A61-4493-A35F-4F2DB6C2CCD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341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DF22C8-F0A9-4236-A97C-4C9474A5E674}" type="slidenum">
              <a:rPr lang="pt-PT" smtClean="0"/>
              <a:pPr/>
              <a:t>16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5DF1-E023-4CC3-A65A-73AE63EE33E1}" type="datetimeFigureOut">
              <a:rPr lang="pt-PT" smtClean="0"/>
              <a:t>31-10-2013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066A-780F-4E7E-B70C-260EAC4FF7A2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pt-PT" dirty="0" smtClean="0"/>
              <a:t>Desgastes no par articular da prótese da anca </a:t>
            </a:r>
            <a:endParaRPr lang="pt-PT" dirty="0"/>
          </a:p>
        </p:txBody>
      </p:sp>
      <p:pic>
        <p:nvPicPr>
          <p:cNvPr id="4" name="Imagem 1" descr="D:\DCIM\101MSDCF\DSC0218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2635" y="1916832"/>
            <a:ext cx="5214937" cy="378618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7894" y="5853348"/>
            <a:ext cx="485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Célio Pina</a:t>
            </a:r>
          </a:p>
          <a:p>
            <a:r>
              <a:rPr lang="pt-PT" dirty="0" smtClean="0"/>
              <a:t>Escola Superior de Tecnologia de Setúbal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pt-PT" dirty="0" smtClean="0"/>
              <a:t>Rugosidade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1257296"/>
          </a:xfrm>
        </p:spPr>
        <p:txBody>
          <a:bodyPr/>
          <a:lstStyle/>
          <a:p>
            <a:r>
              <a:rPr lang="pt-PT" dirty="0" smtClean="0"/>
              <a:t>Uma cabeça femoral rugosa induz um aumento do desgaste do UHMWPE</a:t>
            </a:r>
            <a:endParaRPr lang="pt-PT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Próteses com acetábulo</a:t>
            </a:r>
            <a:r>
              <a:rPr kumimoji="0" lang="pt-P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Próteses com acetábulo de PE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Desgaste do UHMWPE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9460" name="Picture 4" descr="cabeça 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1914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ocr cab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28956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956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CoCr</a:t>
            </a:r>
            <a:endParaRPr lang="en-US"/>
          </a:p>
        </p:txBody>
      </p:sp>
      <p:pic>
        <p:nvPicPr>
          <p:cNvPr id="19463" name="Picture 7" descr="Mech_resp_coated implant alloy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70425"/>
            <a:ext cx="3962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86600" y="4343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(Isaac et al,1986)</a:t>
            </a:r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895600" y="3124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(Iasty et al., 1994)</a:t>
            </a: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114800" y="6172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(Dahm &amp; Dearnley, 2000)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Próteses com acetábulo de PE</a:t>
            </a:r>
            <a:endParaRPr lang="en-US" smtClean="0"/>
          </a:p>
        </p:txBody>
      </p:sp>
      <p:pic>
        <p:nvPicPr>
          <p:cNvPr id="20483" name="Picture 4" descr="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924915" cy="31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581400" y="56388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(Lancaster et al, 1996)</a:t>
            </a:r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382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Pin-on-plate </a:t>
            </a:r>
          </a:p>
          <a:p>
            <a:r>
              <a:rPr lang="pt-PT" dirty="0"/>
              <a:t>Vários materiais (CoCr, SS, alumína e zircónia)</a:t>
            </a:r>
          </a:p>
          <a:p>
            <a:endParaRPr lang="en-US" dirty="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81000" y="48768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“ é a apropriada a utilização de um valor de Ra inferior a 0.01 </a:t>
            </a:r>
            <a:r>
              <a:rPr lang="pt-PT">
                <a:latin typeface="Symbol" pitchFamily="18" charset="2"/>
              </a:rPr>
              <a:t>m</a:t>
            </a:r>
            <a:r>
              <a:rPr lang="pt-PT"/>
              <a:t>m”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7546975" cy="5029200"/>
          </a:xfrm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620000" y="3048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(Najjar et al, 2005)</a:t>
            </a:r>
            <a:endParaRPr lang="en-US"/>
          </a:p>
        </p:txBody>
      </p:sp>
      <p:sp>
        <p:nvSpPr>
          <p:cNvPr id="1075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510588" cy="1325563"/>
          </a:xfrm>
        </p:spPr>
        <p:txBody>
          <a:bodyPr/>
          <a:lstStyle/>
          <a:p>
            <a:pPr eaLnBrk="1" hangingPunct="1"/>
            <a:r>
              <a:rPr lang="pt-PT" smtClean="0"/>
              <a:t>Próteses com acetábulo de PE</a:t>
            </a:r>
            <a:endParaRPr lang="en-US" smtClean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696200" y="5029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3,5 anos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107154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Cabeças de titânio (Ti6Al4V)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Desgaste sensível ao manter a rugosidade – filme de passivação</a:t>
            </a:r>
            <a:endParaRPr lang="pt-PT" dirty="0"/>
          </a:p>
        </p:txBody>
      </p:sp>
      <p:pic>
        <p:nvPicPr>
          <p:cNvPr id="4" name="Picture 2" descr="cpfig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8540750" cy="4814888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7143768" y="228599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58082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Partículas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571" y="692696"/>
            <a:ext cx="3929090" cy="61435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Diminuir o desgaste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307181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Elevada dureza das cabeças 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307181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Polimento ( baixa rugosidade) </a:t>
            </a:r>
            <a:endParaRPr lang="pt-PT" dirty="0"/>
          </a:p>
        </p:txBody>
      </p:sp>
      <p:sp>
        <p:nvSpPr>
          <p:cNvPr id="6" name="Down Arrow 5"/>
          <p:cNvSpPr/>
          <p:nvPr/>
        </p:nvSpPr>
        <p:spPr>
          <a:xfrm>
            <a:off x="4500562" y="3643314"/>
            <a:ext cx="64294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3500430" y="51435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Materais cerâmicos técnicos 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4933" y="17564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Acetábulo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86116" y="1770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Cabeça</a:t>
            </a:r>
            <a:endParaRPr lang="pt-PT" dirty="0"/>
          </a:p>
        </p:txBody>
      </p:sp>
      <p:cxnSp>
        <p:nvCxnSpPr>
          <p:cNvPr id="11" name="Conexão recta unidireccional 10"/>
          <p:cNvCxnSpPr/>
          <p:nvPr/>
        </p:nvCxnSpPr>
        <p:spPr>
          <a:xfrm flipH="1">
            <a:off x="2915816" y="2140075"/>
            <a:ext cx="936104" cy="93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>
            <a:off x="4067944" y="2140075"/>
            <a:ext cx="2361444" cy="93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dirty="0" smtClean="0"/>
              <a:t>Fractura Alumina/Zircónia</a:t>
            </a:r>
            <a:br>
              <a:rPr lang="pt-PT" dirty="0" smtClean="0"/>
            </a:br>
            <a:r>
              <a:rPr lang="pt-PT" dirty="0" smtClean="0"/>
              <a:t> 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 b="3999"/>
          <a:stretch>
            <a:fillRect/>
          </a:stretch>
        </p:blipFill>
        <p:spPr bwMode="auto">
          <a:xfrm>
            <a:off x="5449610" y="2143116"/>
            <a:ext cx="3694390" cy="32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41417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53387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3030534" y="3255954"/>
            <a:ext cx="3940188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736" y="1214422"/>
            <a:ext cx="14287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Alumina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1357298"/>
            <a:ext cx="14287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Zicónia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Degradação da Zircónia</a:t>
            </a:r>
            <a:endParaRPr lang="pt-P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1773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2026" t="3330" r="27875" b="56709"/>
          <a:stretch>
            <a:fillRect/>
          </a:stretch>
        </p:blipFill>
        <p:spPr bwMode="auto">
          <a:xfrm>
            <a:off x="4786314" y="2500306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0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Conjugação Tenacidade/dureza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900106"/>
          </a:xfrm>
        </p:spPr>
        <p:txBody>
          <a:bodyPr/>
          <a:lstStyle/>
          <a:p>
            <a:r>
              <a:rPr lang="pt-PT" dirty="0" smtClean="0"/>
              <a:t>Revestimentos ou tratamento de superfícies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Engenharia de superfícies</a:t>
            </a:r>
            <a:endParaRPr lang="en-US" smtClean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6400"/>
            <a:ext cx="4876800" cy="4789488"/>
          </a:xfrm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743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/>
              <a:t>Revisão</a:t>
            </a:r>
          </a:p>
          <a:p>
            <a:pPr>
              <a:spcBef>
                <a:spcPct val="50000"/>
              </a:spcBef>
            </a:pPr>
            <a:r>
              <a:rPr lang="pt-PT" dirty="0"/>
              <a:t>Revestimento: </a:t>
            </a:r>
            <a:r>
              <a:rPr lang="pt-PT" dirty="0" err="1"/>
              <a:t>TiN</a:t>
            </a:r>
            <a:endParaRPr lang="pt-PT" dirty="0"/>
          </a:p>
          <a:p>
            <a:pPr>
              <a:spcBef>
                <a:spcPct val="50000"/>
              </a:spcBef>
            </a:pPr>
            <a:r>
              <a:rPr lang="pt-PT" dirty="0" smtClean="0"/>
              <a:t>Substrato: </a:t>
            </a:r>
            <a:r>
              <a:rPr lang="pt-PT" dirty="0"/>
              <a:t>Ti6Al4V</a:t>
            </a:r>
            <a:endParaRPr lang="en-US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0" y="5486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(Raimondi &amp; Pietabissa, 2000)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é o desgaste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286148"/>
          </a:xfrm>
        </p:spPr>
        <p:txBody>
          <a:bodyPr/>
          <a:lstStyle/>
          <a:p>
            <a:r>
              <a:rPr lang="pt-PT" dirty="0" smtClean="0"/>
              <a:t>uma </a:t>
            </a:r>
            <a:r>
              <a:rPr lang="pt-PT" u="sng" dirty="0" smtClean="0"/>
              <a:t>mudança cumulativa </a:t>
            </a:r>
            <a:r>
              <a:rPr lang="pt-PT" dirty="0" smtClean="0"/>
              <a:t>e  indesejável das </a:t>
            </a:r>
            <a:r>
              <a:rPr lang="pt-PT" u="sng" dirty="0" smtClean="0"/>
              <a:t>dimensões de um componente </a:t>
            </a:r>
            <a:r>
              <a:rPr lang="pt-PT" dirty="0" smtClean="0"/>
              <a:t>devido à  </a:t>
            </a:r>
            <a:r>
              <a:rPr lang="pt-PT" u="sng" dirty="0" smtClean="0"/>
              <a:t>remoção</a:t>
            </a:r>
            <a:r>
              <a:rPr lang="pt-PT" dirty="0" smtClean="0"/>
              <a:t> gradual de </a:t>
            </a:r>
            <a:r>
              <a:rPr lang="pt-PT" u="sng" dirty="0" smtClean="0"/>
              <a:t>partículas discretas </a:t>
            </a:r>
            <a:r>
              <a:rPr lang="pt-PT" dirty="0" smtClean="0"/>
              <a:t>de  superfícies em contacto e com movimento relativo, causado predominantemente, por </a:t>
            </a:r>
            <a:r>
              <a:rPr lang="pt-PT" u="sng" dirty="0" smtClean="0"/>
              <a:t>acções mecânicas</a:t>
            </a:r>
            <a:r>
              <a:rPr lang="pt-PT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46434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929190" y="4286256"/>
            <a:ext cx="571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Early </a:t>
            </a:r>
            <a:r>
              <a:rPr lang="en-US" dirty="0" err="1"/>
              <a:t>Charnley</a:t>
            </a:r>
            <a:r>
              <a:rPr lang="en-US" dirty="0"/>
              <a:t> low-friction </a:t>
            </a:r>
            <a:endParaRPr lang="en-US" dirty="0" smtClean="0"/>
          </a:p>
          <a:p>
            <a:r>
              <a:rPr lang="en-US" dirty="0" err="1" smtClean="0"/>
              <a:t>arthroplasty</a:t>
            </a:r>
            <a:r>
              <a:rPr lang="en-US" dirty="0" smtClean="0"/>
              <a:t> </a:t>
            </a:r>
            <a:r>
              <a:rPr lang="en-US" dirty="0"/>
              <a:t>showing the </a:t>
            </a:r>
            <a:endParaRPr lang="en-US" dirty="0" smtClean="0"/>
          </a:p>
          <a:p>
            <a:r>
              <a:rPr lang="en-US" dirty="0" smtClean="0"/>
              <a:t>stainless </a:t>
            </a:r>
            <a:r>
              <a:rPr lang="en-US" dirty="0"/>
              <a:t>steel femoral head and </a:t>
            </a:r>
            <a:r>
              <a:rPr lang="en-US" dirty="0" smtClean="0"/>
              <a:t>severe</a:t>
            </a:r>
          </a:p>
          <a:p>
            <a:r>
              <a:rPr lang="en-US" dirty="0" smtClean="0"/>
              <a:t> </a:t>
            </a:r>
            <a:r>
              <a:rPr lang="en-US" dirty="0"/>
              <a:t>wear of</a:t>
            </a:r>
          </a:p>
          <a:p>
            <a:r>
              <a:rPr lang="pt-PT" dirty="0"/>
              <a:t>the polytetrauorethylene acetabular cup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715000" y="60007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Dowson,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Engenharia de superfícies</a:t>
            </a:r>
            <a:endParaRPr lang="en-US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895600"/>
            <a:ext cx="2209800" cy="3646488"/>
          </a:xfrm>
          <a:noFill/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3228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295400"/>
            <a:ext cx="2054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429000"/>
            <a:ext cx="28511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6172200" y="5334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(Fisher et al, 2002)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Utilização de revestimentos de fase S em cabeça de aço inoxidável Ortron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Dureza 900-1400 HV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PT" smtClean="0"/>
              <a:t>Indentação</a:t>
            </a:r>
            <a:endParaRPr lang="en-US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990600"/>
            <a:ext cx="5759450" cy="2722563"/>
          </a:xfrm>
          <a:noFill/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81400"/>
            <a:ext cx="4648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PT" smtClean="0"/>
              <a:t>“Scract test”</a:t>
            </a:r>
            <a:endParaRPr lang="en-US" smtClean="0"/>
          </a:p>
        </p:txBody>
      </p:sp>
      <p:pic>
        <p:nvPicPr>
          <p:cNvPr id="21507" name="Picture 5" descr="materiaaltechnologie5d0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2381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scratch adhesion tes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85800"/>
            <a:ext cx="2819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5908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10S5P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29393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5357826"/>
            <a:ext cx="3357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image of the scratch obtained with a load of 5kg 0.10mT(2).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5391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786050" y="5143512"/>
            <a:ext cx="5143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Scratch lip height (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m) versus load  for Group II  coated  and uncoated 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Ortron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30724" name="Group 4"/>
          <p:cNvGrpSpPr>
            <a:grpSpLocks noChangeAspect="1"/>
          </p:cNvGrpSpPr>
          <p:nvPr/>
        </p:nvGrpSpPr>
        <p:grpSpPr bwMode="auto">
          <a:xfrm>
            <a:off x="0" y="142852"/>
            <a:ext cx="4000500" cy="2173288"/>
            <a:chOff x="2734" y="2057"/>
            <a:chExt cx="5362" cy="2932"/>
          </a:xfrm>
        </p:grpSpPr>
        <p:sp>
          <p:nvSpPr>
            <p:cNvPr id="3075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734" y="2057"/>
              <a:ext cx="5362" cy="29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52" name="AutoShape 32"/>
            <p:cNvSpPr>
              <a:spLocks noChangeArrowheads="1"/>
            </p:cNvSpPr>
            <p:nvPr/>
          </p:nvSpPr>
          <p:spPr bwMode="auto">
            <a:xfrm>
              <a:off x="3653" y="2520"/>
              <a:ext cx="919" cy="7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51" name="AutoShape 31"/>
            <p:cNvSpPr>
              <a:spLocks noChangeArrowheads="1"/>
            </p:cNvSpPr>
            <p:nvPr/>
          </p:nvSpPr>
          <p:spPr bwMode="auto">
            <a:xfrm>
              <a:off x="5644" y="2520"/>
              <a:ext cx="919" cy="7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3500" y="3291"/>
              <a:ext cx="35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4572" y="3291"/>
              <a:ext cx="613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 flipH="1">
              <a:off x="5185" y="3291"/>
              <a:ext cx="459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7483" y="3291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7483" y="4526"/>
              <a:ext cx="3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7483" y="2520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flipV="1">
              <a:off x="7636" y="2520"/>
              <a:ext cx="1" cy="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7636" y="2674"/>
              <a:ext cx="46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7636" y="3754"/>
              <a:ext cx="30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 flipH="1">
              <a:off x="4113" y="2366"/>
              <a:ext cx="765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5338" y="2366"/>
              <a:ext cx="766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 flipV="1">
              <a:off x="5185" y="3754"/>
              <a:ext cx="1072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6257" y="4217"/>
              <a:ext cx="61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4572" y="2057"/>
              <a:ext cx="137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0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</a:t>
              </a: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+</a:t>
              </a: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0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)</a:t>
              </a:r>
              <a:endParaRPr kumimoji="0" lang="en-US" sz="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4572" y="4680"/>
              <a:ext cx="10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4572" y="4526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5645" y="4526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4879" y="4680"/>
              <a:ext cx="612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V="1">
              <a:off x="6717" y="3291"/>
              <a:ext cx="153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6104" y="3599"/>
              <a:ext cx="15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Mean line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040" y="3291"/>
              <a:ext cx="3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3194" y="2982"/>
              <a:ext cx="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3040" y="2982"/>
              <a:ext cx="3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3806" y="2982"/>
              <a:ext cx="6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2734" y="2982"/>
              <a:ext cx="61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h/2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653" y="2982"/>
              <a:ext cx="1073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FWHM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625" y="2214563"/>
          <a:ext cx="3492500" cy="2673350"/>
        </p:xfrm>
        <a:graphic>
          <a:graphicData uri="http://schemas.openxmlformats.org/drawingml/2006/table">
            <a:tbl>
              <a:tblPr/>
              <a:tblGrid>
                <a:gridCol w="1860550"/>
                <a:gridCol w="163195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Wear track length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8mm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Pins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mm diameter alumina ball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Hz</a:t>
                      </a:r>
                      <a:endParaRPr kumimoji="0" lang="pt-P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cycles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200g</a:t>
                      </a:r>
                      <a:endParaRPr kumimoji="0" lang="pt-P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Hertzian contact pressure (po)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786MPa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 shear stress (</a:t>
                      </a: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</a:t>
                      </a: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 for Ortron 90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MPa</a:t>
                      </a:r>
                      <a:endParaRPr kumimoji="0" lang="pt-P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of yield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(Ortron 90)</a:t>
                      </a: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</a:t>
                      </a:r>
                      <a:r>
                        <a:rPr kumimoji="0" lang="pt-P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4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eaLnBrk="0" hangingPunct="0">
              <a:tabLst>
                <a:tab pos="449263" algn="r"/>
                <a:tab pos="2636838" algn="ctr"/>
                <a:tab pos="5273675" algn="r"/>
              </a:tabLst>
            </a:pPr>
            <a:r>
              <a:rPr lang="en-GB" sz="1200" b="1">
                <a:cs typeface="Times New Roman" pitchFamily="18" charset="0"/>
              </a:rPr>
              <a:t>Table 3 </a:t>
            </a:r>
            <a:r>
              <a:rPr lang="en-GB" sz="1200">
                <a:cs typeface="Times New Roman" pitchFamily="18" charset="0"/>
              </a:rPr>
              <a:t>Physical parameters for corrosion-wear test.</a:t>
            </a:r>
            <a:endParaRPr lang="pt-PT" sz="1100"/>
          </a:p>
          <a:p>
            <a:pPr eaLnBrk="0" hangingPunct="0">
              <a:tabLst>
                <a:tab pos="449263" algn="r"/>
                <a:tab pos="2636838" algn="ctr"/>
                <a:tab pos="5273675" algn="r"/>
              </a:tabLst>
            </a:pPr>
            <a:endParaRPr lang="pt-PT"/>
          </a:p>
        </p:txBody>
      </p:sp>
      <p:sp>
        <p:nvSpPr>
          <p:cNvPr id="1846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071938" y="1143000"/>
            <a:ext cx="4660900" cy="2559050"/>
            <a:chOff x="1508" y="1395"/>
            <a:chExt cx="7813" cy="4320"/>
          </a:xfrm>
        </p:grpSpPr>
        <p:sp>
          <p:nvSpPr>
            <p:cNvPr id="1855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508" y="1395"/>
              <a:ext cx="7813" cy="4320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4" name="Rectangle 34"/>
            <p:cNvSpPr>
              <a:spLocks noChangeArrowheads="1"/>
            </p:cNvSpPr>
            <p:nvPr/>
          </p:nvSpPr>
          <p:spPr bwMode="auto">
            <a:xfrm>
              <a:off x="3500" y="2321"/>
              <a:ext cx="3983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5" name="Rectangle 33"/>
            <p:cNvSpPr>
              <a:spLocks noChangeArrowheads="1"/>
            </p:cNvSpPr>
            <p:nvPr/>
          </p:nvSpPr>
          <p:spPr bwMode="auto">
            <a:xfrm>
              <a:off x="5338" y="2012"/>
              <a:ext cx="306" cy="1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6" name="Rectangle 32"/>
            <p:cNvSpPr>
              <a:spLocks noChangeArrowheads="1"/>
            </p:cNvSpPr>
            <p:nvPr/>
          </p:nvSpPr>
          <p:spPr bwMode="auto">
            <a:xfrm>
              <a:off x="6717" y="2012"/>
              <a:ext cx="306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7" name="Rectangle 31"/>
            <p:cNvSpPr>
              <a:spLocks noChangeArrowheads="1"/>
            </p:cNvSpPr>
            <p:nvPr/>
          </p:nvSpPr>
          <p:spPr bwMode="auto">
            <a:xfrm>
              <a:off x="3806" y="2475"/>
              <a:ext cx="153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8" name="Rectangle 30"/>
            <p:cNvSpPr>
              <a:spLocks noChangeArrowheads="1"/>
            </p:cNvSpPr>
            <p:nvPr/>
          </p:nvSpPr>
          <p:spPr bwMode="auto">
            <a:xfrm>
              <a:off x="3193" y="3092"/>
              <a:ext cx="1379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9" name="Rectangle 29"/>
            <p:cNvSpPr>
              <a:spLocks noChangeArrowheads="1"/>
            </p:cNvSpPr>
            <p:nvPr/>
          </p:nvSpPr>
          <p:spPr bwMode="auto">
            <a:xfrm>
              <a:off x="3806" y="2166"/>
              <a:ext cx="153" cy="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0" name="Rectangle 28"/>
            <p:cNvSpPr>
              <a:spLocks noChangeArrowheads="1"/>
            </p:cNvSpPr>
            <p:nvPr/>
          </p:nvSpPr>
          <p:spPr bwMode="auto">
            <a:xfrm>
              <a:off x="3653" y="1549"/>
              <a:ext cx="459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1" name="Rectangle 27"/>
            <p:cNvSpPr>
              <a:spLocks noChangeArrowheads="1"/>
            </p:cNvSpPr>
            <p:nvPr/>
          </p:nvSpPr>
          <p:spPr bwMode="auto">
            <a:xfrm>
              <a:off x="2887" y="3709"/>
              <a:ext cx="1991" cy="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2" name="Line 26"/>
            <p:cNvSpPr>
              <a:spLocks noChangeShapeType="1"/>
            </p:cNvSpPr>
            <p:nvPr/>
          </p:nvSpPr>
          <p:spPr bwMode="auto">
            <a:xfrm>
              <a:off x="2734" y="3864"/>
              <a:ext cx="47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3" name="Line 25"/>
            <p:cNvSpPr>
              <a:spLocks noChangeShapeType="1"/>
            </p:cNvSpPr>
            <p:nvPr/>
          </p:nvSpPr>
          <p:spPr bwMode="auto">
            <a:xfrm>
              <a:off x="2734" y="4018"/>
              <a:ext cx="47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4" name="Line 24"/>
            <p:cNvSpPr>
              <a:spLocks noChangeShapeType="1"/>
            </p:cNvSpPr>
            <p:nvPr/>
          </p:nvSpPr>
          <p:spPr bwMode="auto">
            <a:xfrm flipV="1">
              <a:off x="7483" y="3864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5" name="Line 23"/>
            <p:cNvSpPr>
              <a:spLocks noChangeShapeType="1"/>
            </p:cNvSpPr>
            <p:nvPr/>
          </p:nvSpPr>
          <p:spPr bwMode="auto">
            <a:xfrm flipV="1">
              <a:off x="2734" y="3864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6" name="Text Box 22"/>
            <p:cNvSpPr txBox="1">
              <a:spLocks noChangeArrowheads="1"/>
            </p:cNvSpPr>
            <p:nvPr/>
          </p:nvSpPr>
          <p:spPr bwMode="auto">
            <a:xfrm>
              <a:off x="4265" y="1395"/>
              <a:ext cx="1226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Dead weight </a:t>
              </a:r>
              <a:endParaRPr lang="pt-PT"/>
            </a:p>
          </p:txBody>
        </p:sp>
        <p:sp>
          <p:nvSpPr>
            <p:cNvPr id="18567" name="Text Box 21"/>
            <p:cNvSpPr txBox="1">
              <a:spLocks noChangeArrowheads="1"/>
            </p:cNvSpPr>
            <p:nvPr/>
          </p:nvSpPr>
          <p:spPr bwMode="auto">
            <a:xfrm>
              <a:off x="6410" y="1395"/>
              <a:ext cx="2145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Counterweight </a:t>
              </a:r>
              <a:endParaRPr lang="pt-PT"/>
            </a:p>
          </p:txBody>
        </p:sp>
        <p:sp>
          <p:nvSpPr>
            <p:cNvPr id="18568" name="Line 20"/>
            <p:cNvSpPr>
              <a:spLocks noChangeShapeType="1"/>
            </p:cNvSpPr>
            <p:nvPr/>
          </p:nvSpPr>
          <p:spPr bwMode="auto">
            <a:xfrm flipH="1" flipV="1">
              <a:off x="5491" y="2321"/>
              <a:ext cx="766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69" name="Text Box 19"/>
            <p:cNvSpPr txBox="1">
              <a:spLocks noChangeArrowheads="1"/>
            </p:cNvSpPr>
            <p:nvPr/>
          </p:nvSpPr>
          <p:spPr bwMode="auto">
            <a:xfrm>
              <a:off x="6257" y="2784"/>
              <a:ext cx="3064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GB" sz="800">
                  <a:cs typeface="Times New Roman" pitchFamily="18" charset="0"/>
                </a:rPr>
                <a:t>2 axis pivot horizontally constrained by inductive transducers </a:t>
              </a:r>
              <a:endParaRPr lang="en-GB"/>
            </a:p>
          </p:txBody>
        </p:sp>
        <p:sp>
          <p:nvSpPr>
            <p:cNvPr id="18570" name="Line 18"/>
            <p:cNvSpPr>
              <a:spLocks noChangeShapeType="1"/>
            </p:cNvSpPr>
            <p:nvPr/>
          </p:nvSpPr>
          <p:spPr bwMode="auto">
            <a:xfrm flipH="1">
              <a:off x="3959" y="1704"/>
              <a:ext cx="306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1" name="Line 17"/>
            <p:cNvSpPr>
              <a:spLocks noChangeShapeType="1"/>
            </p:cNvSpPr>
            <p:nvPr/>
          </p:nvSpPr>
          <p:spPr bwMode="auto">
            <a:xfrm flipH="1">
              <a:off x="6870" y="1704"/>
              <a:ext cx="306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2" name="Text Box 16"/>
            <p:cNvSpPr txBox="1">
              <a:spLocks noChangeArrowheads="1"/>
            </p:cNvSpPr>
            <p:nvPr/>
          </p:nvSpPr>
          <p:spPr bwMode="auto">
            <a:xfrm>
              <a:off x="1814" y="2475"/>
              <a:ext cx="199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Corrosion-wear cell </a:t>
              </a:r>
              <a:endParaRPr lang="pt-PT"/>
            </a:p>
          </p:txBody>
        </p:sp>
        <p:sp>
          <p:nvSpPr>
            <p:cNvPr id="18573" name="Oval 15"/>
            <p:cNvSpPr>
              <a:spLocks noChangeArrowheads="1"/>
            </p:cNvSpPr>
            <p:nvPr/>
          </p:nvSpPr>
          <p:spPr bwMode="auto">
            <a:xfrm>
              <a:off x="3806" y="3246"/>
              <a:ext cx="153" cy="1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4" name="Line 14"/>
            <p:cNvSpPr>
              <a:spLocks noChangeShapeType="1"/>
            </p:cNvSpPr>
            <p:nvPr/>
          </p:nvSpPr>
          <p:spPr bwMode="auto">
            <a:xfrm flipH="1" flipV="1">
              <a:off x="3959" y="3401"/>
              <a:ext cx="1072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5" name="Text Box 13"/>
            <p:cNvSpPr txBox="1">
              <a:spLocks noChangeArrowheads="1"/>
            </p:cNvSpPr>
            <p:nvPr/>
          </p:nvSpPr>
          <p:spPr bwMode="auto">
            <a:xfrm>
              <a:off x="4878" y="4481"/>
              <a:ext cx="199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Water in at 37ºC</a:t>
              </a:r>
              <a:endParaRPr lang="pt-PT"/>
            </a:p>
          </p:txBody>
        </p:sp>
        <p:sp>
          <p:nvSpPr>
            <p:cNvPr id="18576" name="Line 12"/>
            <p:cNvSpPr>
              <a:spLocks noChangeShapeType="1"/>
            </p:cNvSpPr>
            <p:nvPr/>
          </p:nvSpPr>
          <p:spPr bwMode="auto">
            <a:xfrm>
              <a:off x="2887" y="2784"/>
              <a:ext cx="613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7" name="Rectangle 11"/>
            <p:cNvSpPr>
              <a:spLocks noChangeArrowheads="1"/>
            </p:cNvSpPr>
            <p:nvPr/>
          </p:nvSpPr>
          <p:spPr bwMode="auto">
            <a:xfrm>
              <a:off x="3806" y="3864"/>
              <a:ext cx="153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8" name="Rectangle 10"/>
            <p:cNvSpPr>
              <a:spLocks noChangeArrowheads="1"/>
            </p:cNvSpPr>
            <p:nvPr/>
          </p:nvSpPr>
          <p:spPr bwMode="auto">
            <a:xfrm>
              <a:off x="2734" y="4326"/>
              <a:ext cx="1225" cy="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79" name="Rectangle 9"/>
            <p:cNvSpPr>
              <a:spLocks noChangeArrowheads="1"/>
            </p:cNvSpPr>
            <p:nvPr/>
          </p:nvSpPr>
          <p:spPr bwMode="auto">
            <a:xfrm>
              <a:off x="2734" y="4481"/>
              <a:ext cx="153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80" name="Rectangle 8"/>
            <p:cNvSpPr>
              <a:spLocks noChangeArrowheads="1"/>
            </p:cNvSpPr>
            <p:nvPr/>
          </p:nvSpPr>
          <p:spPr bwMode="auto">
            <a:xfrm>
              <a:off x="2734" y="4635"/>
              <a:ext cx="919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81" name="Rectangle 7"/>
            <p:cNvSpPr>
              <a:spLocks noChangeArrowheads="1"/>
            </p:cNvSpPr>
            <p:nvPr/>
          </p:nvSpPr>
          <p:spPr bwMode="auto">
            <a:xfrm>
              <a:off x="3193" y="4789"/>
              <a:ext cx="153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82" name="Line 6"/>
            <p:cNvSpPr>
              <a:spLocks noChangeShapeType="1"/>
            </p:cNvSpPr>
            <p:nvPr/>
          </p:nvSpPr>
          <p:spPr bwMode="auto">
            <a:xfrm flipH="1" flipV="1">
              <a:off x="3959" y="4789"/>
              <a:ext cx="919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83" name="Text Box 5"/>
            <p:cNvSpPr txBox="1">
              <a:spLocks noChangeArrowheads="1"/>
            </p:cNvSpPr>
            <p:nvPr/>
          </p:nvSpPr>
          <p:spPr bwMode="auto">
            <a:xfrm>
              <a:off x="4725" y="5098"/>
              <a:ext cx="245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  Offset crankshaft</a:t>
              </a:r>
              <a:endParaRPr lang="pt-PT"/>
            </a:p>
          </p:txBody>
        </p:sp>
        <p:sp>
          <p:nvSpPr>
            <p:cNvPr id="18584" name="Line 4"/>
            <p:cNvSpPr>
              <a:spLocks noChangeShapeType="1"/>
            </p:cNvSpPr>
            <p:nvPr/>
          </p:nvSpPr>
          <p:spPr bwMode="auto">
            <a:xfrm flipH="1" flipV="1">
              <a:off x="4878" y="3864"/>
              <a:ext cx="1532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85" name="Text Box 3"/>
            <p:cNvSpPr txBox="1">
              <a:spLocks noChangeArrowheads="1"/>
            </p:cNvSpPr>
            <p:nvPr/>
          </p:nvSpPr>
          <p:spPr bwMode="auto">
            <a:xfrm>
              <a:off x="6410" y="4172"/>
              <a:ext cx="214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Sliding Table</a:t>
              </a:r>
              <a:endParaRPr lang="pt-PT"/>
            </a:p>
          </p:txBody>
        </p:sp>
      </p:grpSp>
      <p:sp>
        <p:nvSpPr>
          <p:cNvPr id="18467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4286250" y="3857625"/>
            <a:ext cx="4570413" cy="2514600"/>
            <a:chOff x="2274" y="1395"/>
            <a:chExt cx="12256" cy="6791"/>
          </a:xfrm>
        </p:grpSpPr>
        <p:sp>
          <p:nvSpPr>
            <p:cNvPr id="18476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2274" y="1395"/>
              <a:ext cx="12256" cy="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77" name="Line 120"/>
            <p:cNvSpPr>
              <a:spLocks noChangeShapeType="1"/>
            </p:cNvSpPr>
            <p:nvPr/>
          </p:nvSpPr>
          <p:spPr bwMode="auto">
            <a:xfrm flipH="1">
              <a:off x="6564" y="4789"/>
              <a:ext cx="13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78" name="Rectangle 119"/>
            <p:cNvSpPr>
              <a:spLocks noChangeArrowheads="1"/>
            </p:cNvSpPr>
            <p:nvPr/>
          </p:nvSpPr>
          <p:spPr bwMode="auto">
            <a:xfrm>
              <a:off x="7942" y="4943"/>
              <a:ext cx="1379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79" name="Rectangle 118"/>
            <p:cNvSpPr>
              <a:spLocks noChangeArrowheads="1"/>
            </p:cNvSpPr>
            <p:nvPr/>
          </p:nvSpPr>
          <p:spPr bwMode="auto">
            <a:xfrm>
              <a:off x="7636" y="5406"/>
              <a:ext cx="1992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0" name="Rectangle 117" descr="50%"/>
            <p:cNvSpPr>
              <a:spLocks noChangeArrowheads="1"/>
            </p:cNvSpPr>
            <p:nvPr/>
          </p:nvSpPr>
          <p:spPr bwMode="auto">
            <a:xfrm>
              <a:off x="7942" y="4943"/>
              <a:ext cx="1379" cy="309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1" name="Rectangle 116" descr="Light horizontal"/>
            <p:cNvSpPr>
              <a:spLocks noChangeArrowheads="1"/>
            </p:cNvSpPr>
            <p:nvPr/>
          </p:nvSpPr>
          <p:spPr bwMode="auto">
            <a:xfrm>
              <a:off x="8555" y="5252"/>
              <a:ext cx="153" cy="617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2" name="Rectangle 115"/>
            <p:cNvSpPr>
              <a:spLocks noChangeArrowheads="1"/>
            </p:cNvSpPr>
            <p:nvPr/>
          </p:nvSpPr>
          <p:spPr bwMode="auto">
            <a:xfrm>
              <a:off x="7483" y="5252"/>
              <a:ext cx="153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3" name="Rectangle 114"/>
            <p:cNvSpPr>
              <a:spLocks noChangeArrowheads="1"/>
            </p:cNvSpPr>
            <p:nvPr/>
          </p:nvSpPr>
          <p:spPr bwMode="auto">
            <a:xfrm>
              <a:off x="9627" y="5252"/>
              <a:ext cx="154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4" name="Line 113"/>
            <p:cNvSpPr>
              <a:spLocks noChangeShapeType="1"/>
            </p:cNvSpPr>
            <p:nvPr/>
          </p:nvSpPr>
          <p:spPr bwMode="auto">
            <a:xfrm>
              <a:off x="5032" y="6023"/>
              <a:ext cx="19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5" name="Line 112"/>
            <p:cNvSpPr>
              <a:spLocks noChangeShapeType="1"/>
            </p:cNvSpPr>
            <p:nvPr/>
          </p:nvSpPr>
          <p:spPr bwMode="auto">
            <a:xfrm flipH="1" flipV="1">
              <a:off x="7023" y="5406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6" name="Line 111"/>
            <p:cNvSpPr>
              <a:spLocks noChangeShapeType="1"/>
            </p:cNvSpPr>
            <p:nvPr/>
          </p:nvSpPr>
          <p:spPr bwMode="auto">
            <a:xfrm>
              <a:off x="10394" y="5406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7" name="Rectangle 110" descr="Wide downward diagonal"/>
            <p:cNvSpPr>
              <a:spLocks noChangeArrowheads="1"/>
            </p:cNvSpPr>
            <p:nvPr/>
          </p:nvSpPr>
          <p:spPr bwMode="auto">
            <a:xfrm>
              <a:off x="6564" y="3246"/>
              <a:ext cx="766" cy="1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8" name="Line 109"/>
            <p:cNvSpPr>
              <a:spLocks noChangeShapeType="1"/>
            </p:cNvSpPr>
            <p:nvPr/>
          </p:nvSpPr>
          <p:spPr bwMode="auto">
            <a:xfrm>
              <a:off x="5032" y="4481"/>
              <a:ext cx="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89" name="Oval 108" descr="80%"/>
            <p:cNvSpPr>
              <a:spLocks noChangeArrowheads="1"/>
            </p:cNvSpPr>
            <p:nvPr/>
          </p:nvSpPr>
          <p:spPr bwMode="auto">
            <a:xfrm>
              <a:off x="8249" y="4018"/>
              <a:ext cx="919" cy="925"/>
            </a:xfrm>
            <a:prstGeom prst="ellipse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0" name="Rectangle 107"/>
            <p:cNvSpPr>
              <a:spLocks noChangeArrowheads="1"/>
            </p:cNvSpPr>
            <p:nvPr/>
          </p:nvSpPr>
          <p:spPr bwMode="auto">
            <a:xfrm>
              <a:off x="8096" y="4172"/>
              <a:ext cx="1226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1" name="Rectangle 106"/>
            <p:cNvSpPr>
              <a:spLocks noChangeArrowheads="1"/>
            </p:cNvSpPr>
            <p:nvPr/>
          </p:nvSpPr>
          <p:spPr bwMode="auto">
            <a:xfrm>
              <a:off x="8402" y="2166"/>
              <a:ext cx="613" cy="20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2" name="AutoShape 105"/>
            <p:cNvSpPr>
              <a:spLocks noChangeArrowheads="1"/>
            </p:cNvSpPr>
            <p:nvPr/>
          </p:nvSpPr>
          <p:spPr bwMode="auto">
            <a:xfrm>
              <a:off x="6104" y="7566"/>
              <a:ext cx="5668" cy="464"/>
            </a:xfrm>
            <a:prstGeom prst="leftRightArrow">
              <a:avLst>
                <a:gd name="adj1" fmla="val 50000"/>
                <a:gd name="adj2" fmla="val 24431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3" name="Rectangle 104"/>
            <p:cNvSpPr>
              <a:spLocks noChangeArrowheads="1"/>
            </p:cNvSpPr>
            <p:nvPr/>
          </p:nvSpPr>
          <p:spPr bwMode="auto">
            <a:xfrm>
              <a:off x="7329" y="5715"/>
              <a:ext cx="460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4" name="Line 103"/>
            <p:cNvSpPr>
              <a:spLocks noChangeShapeType="1"/>
            </p:cNvSpPr>
            <p:nvPr/>
          </p:nvSpPr>
          <p:spPr bwMode="auto">
            <a:xfrm>
              <a:off x="9474" y="571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5" name="Rectangle 102"/>
            <p:cNvSpPr>
              <a:spLocks noChangeArrowheads="1"/>
            </p:cNvSpPr>
            <p:nvPr/>
          </p:nvSpPr>
          <p:spPr bwMode="auto">
            <a:xfrm>
              <a:off x="9474" y="5715"/>
              <a:ext cx="460" cy="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6" name="Rectangle 101" descr="Light horizontal"/>
            <p:cNvSpPr>
              <a:spLocks noChangeArrowheads="1"/>
            </p:cNvSpPr>
            <p:nvPr/>
          </p:nvSpPr>
          <p:spPr bwMode="auto">
            <a:xfrm>
              <a:off x="8402" y="5869"/>
              <a:ext cx="459" cy="154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7" name="Line 100"/>
            <p:cNvSpPr>
              <a:spLocks noChangeShapeType="1"/>
            </p:cNvSpPr>
            <p:nvPr/>
          </p:nvSpPr>
          <p:spPr bwMode="auto">
            <a:xfrm>
              <a:off x="4878" y="2166"/>
              <a:ext cx="1225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8" name="Line 99"/>
            <p:cNvSpPr>
              <a:spLocks noChangeShapeType="1"/>
            </p:cNvSpPr>
            <p:nvPr/>
          </p:nvSpPr>
          <p:spPr bwMode="auto">
            <a:xfrm flipH="1">
              <a:off x="9934" y="2783"/>
              <a:ext cx="2145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499" name="Text Box 98"/>
            <p:cNvSpPr txBox="1">
              <a:spLocks noChangeArrowheads="1"/>
            </p:cNvSpPr>
            <p:nvPr/>
          </p:nvSpPr>
          <p:spPr bwMode="auto">
            <a:xfrm>
              <a:off x="3346" y="1549"/>
              <a:ext cx="2757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Reference electrode</a:t>
              </a:r>
              <a:endParaRPr lang="pt-PT" sz="1100"/>
            </a:p>
            <a:p>
              <a:pPr eaLnBrk="0" hangingPunct="0"/>
              <a:r>
                <a:rPr lang="pt-PT" sz="800">
                  <a:cs typeface="Times New Roman" pitchFamily="18" charset="0"/>
                </a:rPr>
                <a:t>      Ag/AgCl</a:t>
              </a:r>
              <a:endParaRPr lang="pt-PT"/>
            </a:p>
          </p:txBody>
        </p:sp>
        <p:sp>
          <p:nvSpPr>
            <p:cNvPr id="18500" name="Text Box 97"/>
            <p:cNvSpPr txBox="1">
              <a:spLocks noChangeArrowheads="1"/>
            </p:cNvSpPr>
            <p:nvPr/>
          </p:nvSpPr>
          <p:spPr bwMode="auto">
            <a:xfrm>
              <a:off x="10700" y="6332"/>
              <a:ext cx="2604" cy="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Working electrode </a:t>
              </a:r>
              <a:endParaRPr lang="pt-PT" sz="1100"/>
            </a:p>
            <a:p>
              <a:pPr eaLnBrk="0" hangingPunct="0"/>
              <a:r>
                <a:rPr lang="pt-PT" sz="800">
                  <a:cs typeface="Times New Roman" pitchFamily="18" charset="0"/>
                </a:rPr>
                <a:t>(test sample)</a:t>
              </a:r>
              <a:endParaRPr lang="pt-PT"/>
            </a:p>
          </p:txBody>
        </p:sp>
        <p:sp>
          <p:nvSpPr>
            <p:cNvPr id="18501" name="Text Box 96"/>
            <p:cNvSpPr txBox="1">
              <a:spLocks noChangeArrowheads="1"/>
            </p:cNvSpPr>
            <p:nvPr/>
          </p:nvSpPr>
          <p:spPr bwMode="auto">
            <a:xfrm>
              <a:off x="11466" y="2321"/>
              <a:ext cx="2758" cy="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Auxiliary electrode Pt</a:t>
              </a:r>
              <a:endParaRPr lang="pt-PT"/>
            </a:p>
          </p:txBody>
        </p:sp>
        <p:sp>
          <p:nvSpPr>
            <p:cNvPr id="18502" name="Line 95"/>
            <p:cNvSpPr>
              <a:spLocks noChangeShapeType="1"/>
            </p:cNvSpPr>
            <p:nvPr/>
          </p:nvSpPr>
          <p:spPr bwMode="auto">
            <a:xfrm>
              <a:off x="5032" y="3246"/>
              <a:ext cx="10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3" name="Line 94"/>
            <p:cNvSpPr>
              <a:spLocks noChangeShapeType="1"/>
            </p:cNvSpPr>
            <p:nvPr/>
          </p:nvSpPr>
          <p:spPr bwMode="auto">
            <a:xfrm>
              <a:off x="6104" y="3246"/>
              <a:ext cx="0" cy="2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4" name="Line 93"/>
            <p:cNvSpPr>
              <a:spLocks noChangeShapeType="1"/>
            </p:cNvSpPr>
            <p:nvPr/>
          </p:nvSpPr>
          <p:spPr bwMode="auto">
            <a:xfrm>
              <a:off x="6563" y="4789"/>
              <a:ext cx="0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5" name="Line 92"/>
            <p:cNvSpPr>
              <a:spLocks noChangeShapeType="1"/>
            </p:cNvSpPr>
            <p:nvPr/>
          </p:nvSpPr>
          <p:spPr bwMode="auto">
            <a:xfrm>
              <a:off x="5032" y="3246"/>
              <a:ext cx="1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6" name="Line 91"/>
            <p:cNvSpPr>
              <a:spLocks noChangeShapeType="1"/>
            </p:cNvSpPr>
            <p:nvPr/>
          </p:nvSpPr>
          <p:spPr bwMode="auto">
            <a:xfrm>
              <a:off x="6104" y="5715"/>
              <a:ext cx="4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7" name="Line 90"/>
            <p:cNvSpPr>
              <a:spLocks noChangeShapeType="1"/>
            </p:cNvSpPr>
            <p:nvPr/>
          </p:nvSpPr>
          <p:spPr bwMode="auto">
            <a:xfrm>
              <a:off x="5185" y="3401"/>
              <a:ext cx="7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8" name="Line 89"/>
            <p:cNvSpPr>
              <a:spLocks noChangeShapeType="1"/>
            </p:cNvSpPr>
            <p:nvPr/>
          </p:nvSpPr>
          <p:spPr bwMode="auto">
            <a:xfrm>
              <a:off x="5951" y="3401"/>
              <a:ext cx="1" cy="2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09" name="Line 88"/>
            <p:cNvSpPr>
              <a:spLocks noChangeShapeType="1"/>
            </p:cNvSpPr>
            <p:nvPr/>
          </p:nvSpPr>
          <p:spPr bwMode="auto">
            <a:xfrm>
              <a:off x="5185" y="340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0" name="Line 87"/>
            <p:cNvSpPr>
              <a:spLocks noChangeShapeType="1"/>
            </p:cNvSpPr>
            <p:nvPr/>
          </p:nvSpPr>
          <p:spPr bwMode="auto">
            <a:xfrm flipH="1">
              <a:off x="5185" y="5406"/>
              <a:ext cx="7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1" name="Line 86"/>
            <p:cNvSpPr>
              <a:spLocks noChangeShapeType="1"/>
            </p:cNvSpPr>
            <p:nvPr/>
          </p:nvSpPr>
          <p:spPr bwMode="auto">
            <a:xfrm>
              <a:off x="5032" y="4789"/>
              <a:ext cx="1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2" name="Rectangle 85" descr="50%"/>
            <p:cNvSpPr>
              <a:spLocks noChangeArrowheads="1"/>
            </p:cNvSpPr>
            <p:nvPr/>
          </p:nvSpPr>
          <p:spPr bwMode="auto">
            <a:xfrm>
              <a:off x="6257" y="2629"/>
              <a:ext cx="153" cy="2469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3" name="Rectangle 84" descr="50%"/>
            <p:cNvSpPr>
              <a:spLocks noChangeArrowheads="1"/>
            </p:cNvSpPr>
            <p:nvPr/>
          </p:nvSpPr>
          <p:spPr bwMode="auto">
            <a:xfrm>
              <a:off x="5951" y="2938"/>
              <a:ext cx="766" cy="308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4" name="Text Box 83"/>
            <p:cNvSpPr txBox="1">
              <a:spLocks noChangeArrowheads="1"/>
            </p:cNvSpPr>
            <p:nvPr/>
          </p:nvSpPr>
          <p:spPr bwMode="auto">
            <a:xfrm>
              <a:off x="5185" y="3863"/>
              <a:ext cx="1073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700">
                  <a:cs typeface="Times New Roman" pitchFamily="18" charset="0"/>
                </a:rPr>
                <a:t>Water </a:t>
              </a:r>
              <a:endParaRPr lang="pt-PT" sz="1100"/>
            </a:p>
            <a:p>
              <a:pPr eaLnBrk="0" hangingPunct="0"/>
              <a:r>
                <a:rPr lang="pt-PT" sz="700">
                  <a:cs typeface="Times New Roman" pitchFamily="18" charset="0"/>
                </a:rPr>
                <a:t>Jacket</a:t>
              </a:r>
              <a:endParaRPr lang="pt-PT"/>
            </a:p>
          </p:txBody>
        </p:sp>
        <p:sp>
          <p:nvSpPr>
            <p:cNvPr id="18515" name="Text Box 82"/>
            <p:cNvSpPr txBox="1">
              <a:spLocks noChangeArrowheads="1"/>
            </p:cNvSpPr>
            <p:nvPr/>
          </p:nvSpPr>
          <p:spPr bwMode="auto">
            <a:xfrm>
              <a:off x="9321" y="1549"/>
              <a:ext cx="2145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Counterbody </a:t>
              </a:r>
              <a:endParaRPr lang="pt-PT" sz="1100"/>
            </a:p>
            <a:p>
              <a:pPr eaLnBrk="0" hangingPunct="0"/>
              <a:r>
                <a:rPr lang="pt-PT" sz="800">
                  <a:cs typeface="Times New Roman" pitchFamily="18" charset="0"/>
                </a:rPr>
                <a:t>Alumina</a:t>
              </a:r>
              <a:endParaRPr lang="pt-PT" sz="1100"/>
            </a:p>
            <a:p>
              <a:pPr eaLnBrk="0" hangingPunct="0"/>
              <a:r>
                <a:rPr lang="pt-PT" sz="800">
                  <a:cs typeface="Times New Roman" pitchFamily="18" charset="0"/>
                </a:rPr>
                <a:t>(8mm diameter)</a:t>
              </a:r>
              <a:endParaRPr lang="pt-PT"/>
            </a:p>
          </p:txBody>
        </p:sp>
        <p:sp>
          <p:nvSpPr>
            <p:cNvPr id="18516" name="Line 81"/>
            <p:cNvSpPr>
              <a:spLocks noChangeShapeType="1"/>
            </p:cNvSpPr>
            <p:nvPr/>
          </p:nvSpPr>
          <p:spPr bwMode="auto">
            <a:xfrm flipH="1">
              <a:off x="8709" y="2629"/>
              <a:ext cx="919" cy="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7" name="Line 80"/>
            <p:cNvSpPr>
              <a:spLocks noChangeShapeType="1"/>
            </p:cNvSpPr>
            <p:nvPr/>
          </p:nvSpPr>
          <p:spPr bwMode="auto">
            <a:xfrm flipH="1" flipV="1">
              <a:off x="8861" y="5098"/>
              <a:ext cx="1839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8" name="Line 79"/>
            <p:cNvSpPr>
              <a:spLocks noChangeShapeType="1"/>
            </p:cNvSpPr>
            <p:nvPr/>
          </p:nvSpPr>
          <p:spPr bwMode="auto">
            <a:xfrm flipV="1">
              <a:off x="6104" y="6177"/>
              <a:ext cx="2298" cy="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19" name="Text Box 78"/>
            <p:cNvSpPr txBox="1">
              <a:spLocks noChangeArrowheads="1"/>
            </p:cNvSpPr>
            <p:nvPr/>
          </p:nvSpPr>
          <p:spPr bwMode="auto">
            <a:xfrm>
              <a:off x="5032" y="6794"/>
              <a:ext cx="1837" cy="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Brass screw</a:t>
              </a:r>
              <a:endParaRPr lang="pt-PT"/>
            </a:p>
          </p:txBody>
        </p:sp>
        <p:sp>
          <p:nvSpPr>
            <p:cNvPr id="18520" name="Line 77"/>
            <p:cNvSpPr>
              <a:spLocks noChangeShapeType="1"/>
            </p:cNvSpPr>
            <p:nvPr/>
          </p:nvSpPr>
          <p:spPr bwMode="auto">
            <a:xfrm flipV="1">
              <a:off x="6104" y="4789"/>
              <a:ext cx="919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1" name="Text Box 76"/>
            <p:cNvSpPr txBox="1">
              <a:spLocks noChangeArrowheads="1"/>
            </p:cNvSpPr>
            <p:nvPr/>
          </p:nvSpPr>
          <p:spPr bwMode="auto">
            <a:xfrm>
              <a:off x="3653" y="6178"/>
              <a:ext cx="2910" cy="6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500">
                  <a:cs typeface="Times New Roman" pitchFamily="18" charset="0"/>
                </a:rPr>
                <a:t>    </a:t>
              </a:r>
              <a:r>
                <a:rPr lang="pt-PT" sz="800">
                  <a:cs typeface="Times New Roman" pitchFamily="18" charset="0"/>
                </a:rPr>
                <a:t>Haber-luggir capillary </a:t>
              </a:r>
              <a:endParaRPr lang="pt-PT"/>
            </a:p>
          </p:txBody>
        </p:sp>
        <p:sp>
          <p:nvSpPr>
            <p:cNvPr id="18522" name="AutoShape 75"/>
            <p:cNvSpPr>
              <a:spLocks noChangeArrowheads="1"/>
            </p:cNvSpPr>
            <p:nvPr/>
          </p:nvSpPr>
          <p:spPr bwMode="auto">
            <a:xfrm>
              <a:off x="4112" y="4481"/>
              <a:ext cx="766" cy="308"/>
            </a:xfrm>
            <a:prstGeom prst="leftArrow">
              <a:avLst>
                <a:gd name="adj1" fmla="val 50000"/>
                <a:gd name="adj2" fmla="val 621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3" name="Text Box 74"/>
            <p:cNvSpPr txBox="1">
              <a:spLocks noChangeArrowheads="1"/>
            </p:cNvSpPr>
            <p:nvPr/>
          </p:nvSpPr>
          <p:spPr bwMode="auto">
            <a:xfrm>
              <a:off x="2887" y="3864"/>
              <a:ext cx="1991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Water  out to heater bath</a:t>
              </a:r>
              <a:endParaRPr lang="pt-PT"/>
            </a:p>
          </p:txBody>
        </p:sp>
        <p:sp>
          <p:nvSpPr>
            <p:cNvPr id="18524" name="Line 73"/>
            <p:cNvSpPr>
              <a:spLocks noChangeShapeType="1"/>
            </p:cNvSpPr>
            <p:nvPr/>
          </p:nvSpPr>
          <p:spPr bwMode="auto">
            <a:xfrm>
              <a:off x="12844" y="3246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5" name="Line 72"/>
            <p:cNvSpPr>
              <a:spLocks noChangeShapeType="1"/>
            </p:cNvSpPr>
            <p:nvPr/>
          </p:nvSpPr>
          <p:spPr bwMode="auto">
            <a:xfrm>
              <a:off x="12691" y="3709"/>
              <a:ext cx="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6" name="Text Box 71"/>
            <p:cNvSpPr txBox="1">
              <a:spLocks noChangeArrowheads="1"/>
            </p:cNvSpPr>
            <p:nvPr/>
          </p:nvSpPr>
          <p:spPr bwMode="auto">
            <a:xfrm>
              <a:off x="10546" y="3863"/>
              <a:ext cx="1685" cy="6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Water Jacket</a:t>
              </a:r>
              <a:endParaRPr lang="pt-PT"/>
            </a:p>
          </p:txBody>
        </p:sp>
        <p:sp>
          <p:nvSpPr>
            <p:cNvPr id="18527" name="Line 70"/>
            <p:cNvSpPr>
              <a:spLocks noChangeShapeType="1"/>
            </p:cNvSpPr>
            <p:nvPr/>
          </p:nvSpPr>
          <p:spPr bwMode="auto">
            <a:xfrm>
              <a:off x="10087" y="3246"/>
              <a:ext cx="27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8" name="Line 69"/>
            <p:cNvSpPr>
              <a:spLocks noChangeShapeType="1"/>
            </p:cNvSpPr>
            <p:nvPr/>
          </p:nvSpPr>
          <p:spPr bwMode="auto">
            <a:xfrm>
              <a:off x="10087" y="4172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29" name="Line 68"/>
            <p:cNvSpPr>
              <a:spLocks noChangeShapeType="1"/>
            </p:cNvSpPr>
            <p:nvPr/>
          </p:nvSpPr>
          <p:spPr bwMode="auto">
            <a:xfrm flipV="1">
              <a:off x="10240" y="3401"/>
              <a:ext cx="24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0" name="Line 67"/>
            <p:cNvSpPr>
              <a:spLocks noChangeShapeType="1"/>
            </p:cNvSpPr>
            <p:nvPr/>
          </p:nvSpPr>
          <p:spPr bwMode="auto">
            <a:xfrm>
              <a:off x="12691" y="3401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1" name="Line 66"/>
            <p:cNvSpPr>
              <a:spLocks noChangeShapeType="1"/>
            </p:cNvSpPr>
            <p:nvPr/>
          </p:nvSpPr>
          <p:spPr bwMode="auto">
            <a:xfrm>
              <a:off x="10240" y="3401"/>
              <a:ext cx="1" cy="1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2" name="Line 65"/>
            <p:cNvSpPr>
              <a:spLocks noChangeShapeType="1"/>
            </p:cNvSpPr>
            <p:nvPr/>
          </p:nvSpPr>
          <p:spPr bwMode="auto">
            <a:xfrm>
              <a:off x="12691" y="4018"/>
              <a:ext cx="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3" name="Line 64"/>
            <p:cNvSpPr>
              <a:spLocks noChangeShapeType="1"/>
            </p:cNvSpPr>
            <p:nvPr/>
          </p:nvSpPr>
          <p:spPr bwMode="auto">
            <a:xfrm>
              <a:off x="12691" y="4018"/>
              <a:ext cx="1" cy="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4" name="Line 63"/>
            <p:cNvSpPr>
              <a:spLocks noChangeShapeType="1"/>
            </p:cNvSpPr>
            <p:nvPr/>
          </p:nvSpPr>
          <p:spPr bwMode="auto">
            <a:xfrm>
              <a:off x="12845" y="4018"/>
              <a:ext cx="1" cy="2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5" name="Line 62"/>
            <p:cNvSpPr>
              <a:spLocks noChangeShapeType="1"/>
            </p:cNvSpPr>
            <p:nvPr/>
          </p:nvSpPr>
          <p:spPr bwMode="auto">
            <a:xfrm>
              <a:off x="10394" y="6023"/>
              <a:ext cx="2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6" name="Line 61"/>
            <p:cNvSpPr>
              <a:spLocks noChangeShapeType="1"/>
            </p:cNvSpPr>
            <p:nvPr/>
          </p:nvSpPr>
          <p:spPr bwMode="auto">
            <a:xfrm>
              <a:off x="10240" y="4943"/>
              <a:ext cx="24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7" name="Rectangle 60" descr="50%"/>
            <p:cNvSpPr>
              <a:spLocks noChangeArrowheads="1"/>
            </p:cNvSpPr>
            <p:nvPr/>
          </p:nvSpPr>
          <p:spPr bwMode="auto">
            <a:xfrm>
              <a:off x="9934" y="3401"/>
              <a:ext cx="153" cy="1234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8" name="Line 59"/>
            <p:cNvSpPr>
              <a:spLocks noChangeShapeType="1"/>
            </p:cNvSpPr>
            <p:nvPr/>
          </p:nvSpPr>
          <p:spPr bwMode="auto">
            <a:xfrm flipV="1">
              <a:off x="10087" y="2938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39" name="Text Box 58"/>
            <p:cNvSpPr txBox="1">
              <a:spLocks noChangeArrowheads="1"/>
            </p:cNvSpPr>
            <p:nvPr/>
          </p:nvSpPr>
          <p:spPr bwMode="auto">
            <a:xfrm>
              <a:off x="12998" y="2938"/>
              <a:ext cx="1532" cy="7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Water  in </a:t>
              </a:r>
              <a:endParaRPr lang="pt-PT" sz="1100"/>
            </a:p>
            <a:p>
              <a:pPr eaLnBrk="0" hangingPunct="0"/>
              <a:r>
                <a:rPr lang="pt-PT" sz="800">
                  <a:cs typeface="Times New Roman" pitchFamily="18" charset="0"/>
                </a:rPr>
                <a:t>at 37ºC</a:t>
              </a:r>
              <a:endParaRPr lang="pt-PT"/>
            </a:p>
          </p:txBody>
        </p:sp>
        <p:sp>
          <p:nvSpPr>
            <p:cNvPr id="18540" name="AutoShape 57"/>
            <p:cNvSpPr>
              <a:spLocks noChangeArrowheads="1"/>
            </p:cNvSpPr>
            <p:nvPr/>
          </p:nvSpPr>
          <p:spPr bwMode="auto">
            <a:xfrm>
              <a:off x="12998" y="3709"/>
              <a:ext cx="766" cy="309"/>
            </a:xfrm>
            <a:prstGeom prst="leftArrow">
              <a:avLst>
                <a:gd name="adj1" fmla="val 50000"/>
                <a:gd name="adj2" fmla="val 619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1" name="Line 56"/>
            <p:cNvSpPr>
              <a:spLocks noChangeShapeType="1"/>
            </p:cNvSpPr>
            <p:nvPr/>
          </p:nvSpPr>
          <p:spPr bwMode="auto">
            <a:xfrm flipH="1">
              <a:off x="6257" y="2938"/>
              <a:ext cx="1685" cy="2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2" name="Line 55"/>
            <p:cNvSpPr>
              <a:spLocks noChangeShapeType="1"/>
            </p:cNvSpPr>
            <p:nvPr/>
          </p:nvSpPr>
          <p:spPr bwMode="auto">
            <a:xfrm>
              <a:off x="7942" y="2938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3" name="Text Box 54"/>
            <p:cNvSpPr txBox="1">
              <a:spLocks noChangeArrowheads="1"/>
            </p:cNvSpPr>
            <p:nvPr/>
          </p:nvSpPr>
          <p:spPr bwMode="auto">
            <a:xfrm>
              <a:off x="6870" y="2475"/>
              <a:ext cx="1532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/>
            <a:lstStyle/>
            <a:p>
              <a:pPr eaLnBrk="0" hangingPunct="0"/>
              <a:r>
                <a:rPr lang="pt-PT" sz="800">
                  <a:cs typeface="Times New Roman" pitchFamily="18" charset="0"/>
                </a:rPr>
                <a:t>Electrolyte </a:t>
              </a:r>
              <a:endParaRPr lang="pt-PT"/>
            </a:p>
          </p:txBody>
        </p:sp>
        <p:sp>
          <p:nvSpPr>
            <p:cNvPr id="18544" name="Line 53"/>
            <p:cNvSpPr>
              <a:spLocks noChangeShapeType="1"/>
            </p:cNvSpPr>
            <p:nvPr/>
          </p:nvSpPr>
          <p:spPr bwMode="auto">
            <a:xfrm>
              <a:off x="7942" y="4789"/>
              <a:ext cx="154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5" name="Line 52"/>
            <p:cNvSpPr>
              <a:spLocks noChangeShapeType="1"/>
            </p:cNvSpPr>
            <p:nvPr/>
          </p:nvSpPr>
          <p:spPr bwMode="auto">
            <a:xfrm flipH="1">
              <a:off x="9168" y="4789"/>
              <a:ext cx="153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6" name="Line 51"/>
            <p:cNvSpPr>
              <a:spLocks noChangeShapeType="1"/>
            </p:cNvSpPr>
            <p:nvPr/>
          </p:nvSpPr>
          <p:spPr bwMode="auto">
            <a:xfrm>
              <a:off x="9321" y="4789"/>
              <a:ext cx="7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7" name="Line 50"/>
            <p:cNvSpPr>
              <a:spLocks noChangeShapeType="1"/>
            </p:cNvSpPr>
            <p:nvPr/>
          </p:nvSpPr>
          <p:spPr bwMode="auto">
            <a:xfrm flipV="1">
              <a:off x="5185" y="4789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8" name="Line 49"/>
            <p:cNvSpPr>
              <a:spLocks noChangeShapeType="1"/>
            </p:cNvSpPr>
            <p:nvPr/>
          </p:nvSpPr>
          <p:spPr bwMode="auto">
            <a:xfrm>
              <a:off x="5032" y="4789"/>
              <a:ext cx="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49" name="Line 48"/>
            <p:cNvSpPr>
              <a:spLocks noChangeShapeType="1"/>
            </p:cNvSpPr>
            <p:nvPr/>
          </p:nvSpPr>
          <p:spPr bwMode="auto">
            <a:xfrm>
              <a:off x="7023" y="5406"/>
              <a:ext cx="4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0" name="Rectangle 47"/>
            <p:cNvSpPr>
              <a:spLocks noChangeArrowheads="1"/>
            </p:cNvSpPr>
            <p:nvPr/>
          </p:nvSpPr>
          <p:spPr bwMode="auto">
            <a:xfrm>
              <a:off x="7176" y="5406"/>
              <a:ext cx="307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1" name="Rectangle 46"/>
            <p:cNvSpPr>
              <a:spLocks noChangeArrowheads="1"/>
            </p:cNvSpPr>
            <p:nvPr/>
          </p:nvSpPr>
          <p:spPr bwMode="auto">
            <a:xfrm>
              <a:off x="9781" y="5406"/>
              <a:ext cx="306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552" name="Line 45"/>
            <p:cNvSpPr>
              <a:spLocks noChangeShapeType="1"/>
            </p:cNvSpPr>
            <p:nvPr/>
          </p:nvSpPr>
          <p:spPr bwMode="auto">
            <a:xfrm>
              <a:off x="9781" y="5406"/>
              <a:ext cx="6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1000100" y="5429264"/>
          <a:ext cx="2514600" cy="80772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182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Solution composition</a:t>
                      </a: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6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v/v % bovine serum diluted in a solution of  0.89 wt%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" name="Title 1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Tribocorrosão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929190" cy="25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3929090" cy="20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360" y="642918"/>
            <a:ext cx="42926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ortron serum  test2 3d"/>
          <p:cNvPicPr>
            <a:picLocks noChangeAspect="1" noChangeArrowheads="1"/>
          </p:cNvPicPr>
          <p:nvPr/>
        </p:nvPicPr>
        <p:blipFill>
          <a:blip r:embed="rId2"/>
          <a:srcRect l="24084" t="23294" r="7411" b="20383"/>
          <a:stretch>
            <a:fillRect/>
          </a:stretch>
        </p:blipFill>
        <p:spPr bwMode="auto">
          <a:xfrm>
            <a:off x="285720" y="1071546"/>
            <a:ext cx="3786214" cy="19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ortron serum  test2 2d"/>
          <p:cNvPicPr>
            <a:picLocks noChangeAspect="1" noChangeArrowheads="1"/>
          </p:cNvPicPr>
          <p:nvPr/>
        </p:nvPicPr>
        <p:blipFill>
          <a:blip r:embed="rId3"/>
          <a:srcRect l="31496" t="6406" r="23344" b="52412"/>
          <a:stretch>
            <a:fillRect/>
          </a:stretch>
        </p:blipFill>
        <p:spPr bwMode="auto">
          <a:xfrm>
            <a:off x="4214810" y="928670"/>
            <a:ext cx="3624951" cy="2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est4%203d"/>
          <p:cNvPicPr>
            <a:picLocks noChangeAspect="1" noChangeArrowheads="1"/>
          </p:cNvPicPr>
          <p:nvPr/>
        </p:nvPicPr>
        <p:blipFill>
          <a:blip r:embed="rId4"/>
          <a:srcRect l="24084" t="23294" r="7411" b="17471"/>
          <a:stretch>
            <a:fillRect/>
          </a:stretch>
        </p:blipFill>
        <p:spPr bwMode="auto">
          <a:xfrm>
            <a:off x="285720" y="3714752"/>
            <a:ext cx="36347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test4 2d"/>
          <p:cNvPicPr>
            <a:picLocks noChangeAspect="1" noChangeArrowheads="1"/>
          </p:cNvPicPr>
          <p:nvPr/>
        </p:nvPicPr>
        <p:blipFill>
          <a:blip r:embed="rId5"/>
          <a:srcRect l="31496" t="6406" r="23344" b="52412"/>
          <a:stretch>
            <a:fillRect/>
          </a:stretch>
        </p:blipFill>
        <p:spPr bwMode="auto">
          <a:xfrm>
            <a:off x="4500562" y="3714752"/>
            <a:ext cx="3286148" cy="19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86116" y="3143248"/>
            <a:ext cx="13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a) Ortron 90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364" y="600076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c) </a:t>
            </a:r>
            <a:r>
              <a:rPr lang="pt-PT" dirty="0" smtClean="0"/>
              <a:t>0.18mT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Desgaste do PE</a:t>
            </a:r>
            <a:endParaRPr lang="pt-PT" dirty="0"/>
          </a:p>
        </p:txBody>
      </p:sp>
      <p:pic>
        <p:nvPicPr>
          <p:cNvPr id="31751" name="Picture 7" descr="P004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01119" cy="2786082"/>
          </a:xfrm>
          <a:prstGeom prst="rect">
            <a:avLst/>
          </a:prstGeom>
          <a:noFill/>
        </p:spPr>
      </p:pic>
      <p:pic>
        <p:nvPicPr>
          <p:cNvPr id="31745" name="Picture 1" descr="P004298"/>
          <p:cNvPicPr>
            <a:picLocks noChangeAspect="1" noChangeArrowheads="1"/>
          </p:cNvPicPr>
          <p:nvPr/>
        </p:nvPicPr>
        <p:blipFill>
          <a:blip r:embed="rId3"/>
          <a:srcRect t="29330" r="29527"/>
          <a:stretch>
            <a:fillRect/>
          </a:stretch>
        </p:blipFill>
        <p:spPr bwMode="auto">
          <a:xfrm>
            <a:off x="4500562" y="1571612"/>
            <a:ext cx="3800779" cy="2857520"/>
          </a:xfrm>
          <a:prstGeom prst="rect">
            <a:avLst/>
          </a:prstGeom>
          <a:noFill/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169988" y="803275"/>
            <a:ext cx="4572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4186238" y="1370013"/>
            <a:ext cx="179387" cy="2698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941388" y="1146175"/>
            <a:ext cx="3429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785918" y="4857760"/>
            <a:ext cx="5881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4.7.1.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Six-station reciprocating multidirectional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pin-on-plate wear test machine: a) View of one wear test station;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General view of the reciprocating multidirectional pin on plate wear test machine.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Pin-on-plate</a:t>
            </a:r>
            <a:endParaRPr lang="en-US" smtClean="0"/>
          </a:p>
        </p:txBody>
      </p:sp>
      <p:pic>
        <p:nvPicPr>
          <p:cNvPr id="7171" name="Picture 4" descr="P0042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28800"/>
            <a:ext cx="4343400" cy="3257550"/>
          </a:xfrm>
          <a:noFill/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5643578"/>
            <a:ext cx="709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1" hangingPunct="1"/>
            <a:r>
              <a:rPr lang="en-US" dirty="0"/>
              <a:t>Six-station reciprocating multidirectional pin-on-plate wear test machine: 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600200" y="525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/>
              <a:t>a)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3570" y="3714752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eft-Right Arrow 6"/>
          <p:cNvSpPr/>
          <p:nvPr/>
        </p:nvSpPr>
        <p:spPr>
          <a:xfrm>
            <a:off x="6429388" y="4143380"/>
            <a:ext cx="1143008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Flowchart: Magnetic Disk 7"/>
          <p:cNvSpPr/>
          <p:nvPr/>
        </p:nvSpPr>
        <p:spPr>
          <a:xfrm>
            <a:off x="6858016" y="2786058"/>
            <a:ext cx="571504" cy="78581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5643570" y="321468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8358214" y="321468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8358214" y="357187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3636" y="321468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8679685" y="339328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572132" y="4214818"/>
            <a:ext cx="642942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893735" y="2250273"/>
            <a:ext cx="714380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43768" y="16430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Pin</a:t>
            </a:r>
            <a:endParaRPr lang="pt-PT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Plate</a:t>
            </a:r>
            <a:endParaRPr lang="pt-PT" dirty="0"/>
          </a:p>
        </p:txBody>
      </p:sp>
      <p:sp>
        <p:nvSpPr>
          <p:cNvPr id="25" name="Curved Right Arrow 24"/>
          <p:cNvSpPr/>
          <p:nvPr/>
        </p:nvSpPr>
        <p:spPr>
          <a:xfrm>
            <a:off x="6357950" y="2857496"/>
            <a:ext cx="357190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do desgaste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Alterações topográficas</a:t>
            </a:r>
          </a:p>
          <a:p>
            <a:pPr eaLnBrk="1" hangingPunct="1"/>
            <a:r>
              <a:rPr lang="pt-PT" smtClean="0"/>
              <a:t>Volume</a:t>
            </a:r>
          </a:p>
          <a:p>
            <a:pPr eaLnBrk="1" hangingPunct="1"/>
            <a:r>
              <a:rPr lang="pt-PT" smtClean="0"/>
              <a:t>Massa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428868"/>
            <a:ext cx="2533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057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686"/>
            <a:ext cx="5057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43570" y="928670"/>
            <a:ext cx="13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a) Ortron 90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214942" y="4357694"/>
            <a:ext cx="30003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 s-phase coated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5391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5391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rtron 90 plate c lower wear heigh scale"/>
          <p:cNvPicPr>
            <a:picLocks noChangeAspect="1" noChangeArrowheads="1"/>
          </p:cNvPicPr>
          <p:nvPr/>
        </p:nvPicPr>
        <p:blipFill>
          <a:blip r:embed="rId2"/>
          <a:srcRect l="26678" t="29118" r="7411" b="23294"/>
          <a:stretch>
            <a:fillRect/>
          </a:stretch>
        </p:blipFill>
        <p:spPr bwMode="auto">
          <a:xfrm>
            <a:off x="785786" y="1000108"/>
            <a:ext cx="3619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plate ss 0"/>
          <p:cNvPicPr>
            <a:picLocks noChangeAspect="1" noChangeArrowheads="1"/>
          </p:cNvPicPr>
          <p:nvPr/>
        </p:nvPicPr>
        <p:blipFill>
          <a:blip r:embed="rId3"/>
          <a:srcRect l="26678" t="29118" r="7411" b="23294"/>
          <a:stretch>
            <a:fillRect/>
          </a:stretch>
        </p:blipFill>
        <p:spPr bwMode="auto">
          <a:xfrm>
            <a:off x="4857752" y="1071546"/>
            <a:ext cx="3657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ortron 90 3d"/>
          <p:cNvPicPr>
            <a:picLocks noChangeAspect="1" noChangeArrowheads="1"/>
          </p:cNvPicPr>
          <p:nvPr/>
        </p:nvPicPr>
        <p:blipFill>
          <a:blip r:embed="rId4"/>
          <a:srcRect l="25938" t="17471" r="7411" b="17471"/>
          <a:stretch>
            <a:fillRect/>
          </a:stretch>
        </p:blipFill>
        <p:spPr bwMode="auto">
          <a:xfrm>
            <a:off x="857224" y="3714752"/>
            <a:ext cx="3209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s phase 3d"/>
          <p:cNvPicPr>
            <a:picLocks noChangeAspect="1" noChangeArrowheads="1"/>
          </p:cNvPicPr>
          <p:nvPr/>
        </p:nvPicPr>
        <p:blipFill>
          <a:blip r:embed="rId5"/>
          <a:srcRect l="29643" t="23294" r="7411" b="20383"/>
          <a:stretch>
            <a:fillRect/>
          </a:stretch>
        </p:blipFill>
        <p:spPr bwMode="auto">
          <a:xfrm>
            <a:off x="4929190" y="3929066"/>
            <a:ext cx="3457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Ra =0.01 µm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Ra =0.006 µm</a:t>
            </a:r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1500166" y="3071810"/>
            <a:ext cx="13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a) Ortron 90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000628" y="3000372"/>
            <a:ext cx="30003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 s-phase coated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Próteses Metal/cerâmico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2714620"/>
            <a:ext cx="3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 smtClean="0"/>
              <a:t>?</a:t>
            </a:r>
            <a:endParaRPr lang="pt-P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Metal/Metal </a:t>
            </a:r>
            <a:endParaRPr lang="en-US" smtClean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389273"/>
            <a:ext cx="8229600" cy="31969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Acetabulo CoCr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Cabeça     CoCr</a:t>
            </a:r>
          </a:p>
          <a:p>
            <a:pPr eaLnBrk="1" hangingPunct="1">
              <a:buFont typeface="Wingdings" pitchFamily="2" charset="2"/>
              <a:buNone/>
            </a:pPr>
            <a:endParaRPr lang="pt-PT" dirty="0" smtClean="0"/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Taxa de desgaste 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típica = 0.003-00.7 mm/ano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                                                 0.1 mm</a:t>
            </a:r>
            <a:r>
              <a:rPr lang="pt-PT" baseline="30000" dirty="0" smtClean="0"/>
              <a:t>3</a:t>
            </a:r>
            <a:r>
              <a:rPr lang="pt-PT" dirty="0" smtClean="0"/>
              <a:t>/ano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5300" y="1340768"/>
            <a:ext cx="4764004" cy="324036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51482" y="4581128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Partículas 25-35 nm</a:t>
            </a:r>
          </a:p>
          <a:p>
            <a:r>
              <a:rPr lang="pt-PT" smtClean="0"/>
              <a:t>10</a:t>
            </a:r>
            <a:r>
              <a:rPr lang="pt-PT" baseline="30000" smtClean="0"/>
              <a:t>12</a:t>
            </a:r>
            <a:r>
              <a:rPr lang="pt-PT" smtClean="0"/>
              <a:t>-10</a:t>
            </a:r>
            <a:r>
              <a:rPr lang="pt-PT" baseline="30000" smtClean="0"/>
              <a:t>14 </a:t>
            </a:r>
            <a:r>
              <a:rPr lang="pt-PT" smtClean="0"/>
              <a:t> partículas /10</a:t>
            </a:r>
            <a:r>
              <a:rPr lang="pt-PT" baseline="30000" smtClean="0"/>
              <a:t>6</a:t>
            </a:r>
            <a:r>
              <a:rPr lang="pt-PT" smtClean="0"/>
              <a:t> ciclos </a:t>
            </a:r>
          </a:p>
          <a:p>
            <a:r>
              <a:rPr lang="pt-PT" smtClean="0"/>
              <a:t>10</a:t>
            </a:r>
            <a:r>
              <a:rPr lang="pt-PT" baseline="30000" smtClean="0"/>
              <a:t>6</a:t>
            </a:r>
            <a:r>
              <a:rPr lang="pt-PT" smtClean="0"/>
              <a:t>-10</a:t>
            </a:r>
            <a:r>
              <a:rPr lang="pt-PT" baseline="30000" smtClean="0"/>
              <a:t>8</a:t>
            </a:r>
            <a:r>
              <a:rPr lang="pt-PT" smtClean="0"/>
              <a:t> partículas/passo</a:t>
            </a:r>
          </a:p>
          <a:p>
            <a:pPr>
              <a:buFont typeface="Wingdings" pitchFamily="2" charset="2"/>
              <a:buNone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142984"/>
            <a:ext cx="57340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4581127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Chronological changes of mean serum chromium</a:t>
            </a:r>
          </a:p>
          <a:p>
            <a:r>
              <a:rPr lang="en-US" dirty="0"/>
              <a:t>levels in patients with unilateral total hip prosthesis. Although</a:t>
            </a:r>
          </a:p>
          <a:p>
            <a:r>
              <a:rPr lang="en-US" dirty="0"/>
              <a:t>the mean serum chromium level increased between 6 months</a:t>
            </a:r>
          </a:p>
          <a:p>
            <a:r>
              <a:rPr lang="en-US" dirty="0"/>
              <a:t>and third year after implantation, it was stable after 3 years</a:t>
            </a:r>
          </a:p>
          <a:p>
            <a:r>
              <a:rPr lang="en-US" dirty="0"/>
              <a:t>and there were insignificant differences in the mean serum</a:t>
            </a:r>
          </a:p>
          <a:p>
            <a:r>
              <a:rPr lang="en-US" dirty="0"/>
              <a:t>levels from years 3 to 7 postoperatively (all being approximately</a:t>
            </a:r>
          </a:p>
          <a:p>
            <a:r>
              <a:rPr lang="el-GR" dirty="0"/>
              <a:t>1.6 μ</a:t>
            </a:r>
            <a:r>
              <a:rPr lang="pt-PT" dirty="0"/>
              <a:t>g/L).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6786578" y="3143248"/>
            <a:ext cx="211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/>
              <a:t>Maezawa</a:t>
            </a:r>
            <a:r>
              <a:rPr lang="pt-PT" dirty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al, 2010</a:t>
            </a:r>
            <a:endParaRPr lang="pt-PT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pPr eaLnBrk="1" hangingPunct="1"/>
            <a:r>
              <a:rPr lang="pt-PT" dirty="0" smtClean="0"/>
              <a:t>Metal/Metal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528189"/>
          <a:ext cx="6096000" cy="180162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6256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a.</a:t>
                      </a:r>
                      <a:endParaRPr lang="pt-PT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b.</a:t>
                      </a:r>
                      <a:endParaRPr lang="pt-PT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5"/>
          <p:cNvPicPr>
            <a:picLocks noChangeAspect="1" noChangeArrowheads="1"/>
          </p:cNvPicPr>
          <p:nvPr/>
        </p:nvPicPr>
        <p:blipFill>
          <a:blip r:embed="rId2"/>
          <a:srcRect l="1617"/>
          <a:stretch>
            <a:fillRect/>
          </a:stretch>
        </p:blipFill>
        <p:spPr bwMode="auto">
          <a:xfrm>
            <a:off x="4714876" y="1214422"/>
            <a:ext cx="2133606" cy="3518858"/>
          </a:xfrm>
          <a:prstGeom prst="rect">
            <a:avLst/>
          </a:prstGeom>
          <a:noFill/>
        </p:spPr>
      </p:pic>
      <p:pic>
        <p:nvPicPr>
          <p:cNvPr id="1025" name="Picture 26"/>
          <p:cNvPicPr>
            <a:picLocks noChangeAspect="1" noChangeArrowheads="1"/>
          </p:cNvPicPr>
          <p:nvPr/>
        </p:nvPicPr>
        <p:blipFill>
          <a:blip r:embed="rId3"/>
          <a:srcRect t="2" r="-180" b="2736"/>
          <a:stretch>
            <a:fillRect/>
          </a:stretch>
        </p:blipFill>
        <p:spPr bwMode="auto">
          <a:xfrm>
            <a:off x="1643042" y="1285860"/>
            <a:ext cx="2286016" cy="339066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4929198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2. THR MOM great diameter cup loosening a)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anteroposterior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view; b) lateral view.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54292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(Pina and Tapadinhas, 2013)</a:t>
            </a:r>
            <a:endParaRPr lang="pt-PT" dirty="0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PT" dirty="0" smtClean="0"/>
              <a:t>Metal/Metal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Metal/Metal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Tribocorrosão</a:t>
            </a:r>
            <a:endParaRPr lang="pt-PT" dirty="0"/>
          </a:p>
        </p:txBody>
      </p:sp>
      <p:pic>
        <p:nvPicPr>
          <p:cNvPr id="4" name="Picture 2" descr="cpfig3"/>
          <p:cNvPicPr>
            <a:picLocks noChangeAspect="1" noChangeArrowheads="1"/>
          </p:cNvPicPr>
          <p:nvPr/>
        </p:nvPicPr>
        <p:blipFill>
          <a:blip r:embed="rId3"/>
          <a:srcRect b="29574"/>
          <a:stretch>
            <a:fillRect/>
          </a:stretch>
        </p:blipFill>
        <p:spPr>
          <a:xfrm>
            <a:off x="285720" y="2428868"/>
            <a:ext cx="8540750" cy="339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Cerâmico/Cerâmico</a:t>
            </a:r>
            <a:endParaRPr lang="en-US" smtClean="0"/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Acetábulo  Alumina  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Cabeça       Alumina</a:t>
            </a:r>
          </a:p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Taxa de desgaste típica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dirty="0" smtClean="0"/>
              <a:t>            0.002-0.020 mm/ano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dirty="0" smtClean="0"/>
              <a:t>            0.05 mm</a:t>
            </a:r>
            <a:r>
              <a:rPr lang="pt-PT" baseline="30000" dirty="0" smtClean="0"/>
              <a:t>3</a:t>
            </a:r>
            <a:r>
              <a:rPr lang="pt-PT" dirty="0" smtClean="0"/>
              <a:t>/Ano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dirty="0" smtClean="0"/>
              <a:t>Partículas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dirty="0" smtClean="0"/>
              <a:t>                 5-90 nm</a:t>
            </a:r>
            <a:endParaRPr lang="en-US" dirty="0" smtClean="0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572000" y="480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(Dowson, 2001)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5" y="908720"/>
            <a:ext cx="60769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04360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Fig. 5. Wear rate comparisons (log scale) of C/standard PE, C-CLPE, M/M</a:t>
            </a:r>
          </a:p>
          <a:p>
            <a:r>
              <a:rPr lang="pt-PT" dirty="0" err="1"/>
              <a:t>and</a:t>
            </a:r>
            <a:r>
              <a:rPr lang="pt-PT" dirty="0"/>
              <a:t> C/C </a:t>
            </a:r>
            <a:r>
              <a:rPr lang="pt-PT" dirty="0" err="1"/>
              <a:t>bearings</a:t>
            </a:r>
            <a:r>
              <a:rPr lang="pt-PT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93" y="57150"/>
            <a:ext cx="2543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259211" y="5321533"/>
            <a:ext cx="202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(Essner et al, 2005)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70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Mecanismos de desgaste 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Adesão:</a:t>
            </a:r>
          </a:p>
          <a:p>
            <a:pPr eaLnBrk="1" hangingPunct="1"/>
            <a:r>
              <a:rPr lang="pt-PT" dirty="0" smtClean="0"/>
              <a:t>Abrasão;</a:t>
            </a:r>
          </a:p>
          <a:p>
            <a:pPr eaLnBrk="1" hangingPunct="1"/>
            <a:r>
              <a:rPr lang="pt-PT" dirty="0" smtClean="0"/>
              <a:t>Fadiga superficial;</a:t>
            </a:r>
          </a:p>
          <a:p>
            <a:pPr eaLnBrk="1" hangingPunct="1"/>
            <a:r>
              <a:rPr lang="pt-PT" dirty="0" smtClean="0"/>
              <a:t>Triboquímico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4" descr="10"/>
          <p:cNvPicPr>
            <a:picLocks noChangeAspect="1" noChangeArrowheads="1"/>
          </p:cNvPicPr>
          <p:nvPr/>
        </p:nvPicPr>
        <p:blipFill>
          <a:blip r:embed="rId3"/>
          <a:srcRect r="25123"/>
          <a:stretch>
            <a:fillRect/>
          </a:stretch>
        </p:blipFill>
        <p:spPr bwMode="auto">
          <a:xfrm rot="5279824">
            <a:off x="4934891" y="529005"/>
            <a:ext cx="307985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Cerâmico/Cerâmico</a:t>
            </a:r>
            <a:endParaRPr lang="en-US" smtClean="0"/>
          </a:p>
        </p:txBody>
      </p:sp>
      <p:pic>
        <p:nvPicPr>
          <p:cNvPr id="47107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04975"/>
            <a:ext cx="206533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28600" y="5410200"/>
            <a:ext cx="638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/>
              <a:t>Fig. 3. 32 months from surgery. (a) (above) frontal projection;</a:t>
            </a:r>
          </a:p>
          <a:p>
            <a:pPr algn="l" eaLnBrk="1" hangingPunct="1"/>
            <a:r>
              <a:rPr lang="en-US"/>
              <a:t> (b) lateral projection. Note the sharp ball head fracture and </a:t>
            </a:r>
          </a:p>
          <a:p>
            <a:pPr algn="l" eaLnBrk="1" hangingPunct="1"/>
            <a:r>
              <a:rPr lang="en-US"/>
              <a:t>detachment of a single, big fragment. The rest of ball head is </a:t>
            </a:r>
          </a:p>
          <a:p>
            <a:pPr algn="l" eaLnBrk="1" hangingPunct="1"/>
            <a:r>
              <a:rPr lang="en-US"/>
              <a:t>still articulating in the UHMWPE socket. </a:t>
            </a:r>
          </a:p>
        </p:txBody>
      </p:sp>
      <p:pic>
        <p:nvPicPr>
          <p:cNvPr id="47109" name="Picture 6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52600"/>
            <a:ext cx="2198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5480050" y="1905000"/>
            <a:ext cx="3663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/>
              <a:t>Fig. 5. View of ball head </a:t>
            </a:r>
          </a:p>
          <a:p>
            <a:pPr algn="l" eaLnBrk="1" hangingPunct="1"/>
            <a:r>
              <a:rPr lang="en-US"/>
              <a:t>retrieved fragments</a:t>
            </a:r>
          </a:p>
          <a:p>
            <a:pPr algn="l" eaLnBrk="1" hangingPunct="1"/>
            <a:r>
              <a:rPr lang="en-US"/>
              <a:t> (a) and of the reconstituted ball</a:t>
            </a:r>
          </a:p>
          <a:p>
            <a:pPr algn="l" eaLnBrk="1" hangingPunct="1"/>
            <a:r>
              <a:rPr lang="en-US"/>
              <a:t> head and of the UHMWPE socket</a:t>
            </a:r>
          </a:p>
          <a:p>
            <a:pPr algn="l" eaLnBrk="1" hangingPunct="1"/>
            <a:r>
              <a:rPr lang="en-US"/>
              <a:t> (b). 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172200" y="4648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(Piconi et al, 1999)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5334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133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3314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38200"/>
          </a:xfrm>
        </p:spPr>
        <p:txBody>
          <a:bodyPr/>
          <a:lstStyle/>
          <a:p>
            <a:pPr eaLnBrk="1" hangingPunct="1"/>
            <a:r>
              <a:rPr lang="pt-PT" smtClean="0"/>
              <a:t>Cerâmico/cerâmico</a:t>
            </a:r>
            <a:endParaRPr lang="en-US" smtClean="0"/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3733800" y="5715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(Shishido, et al, 2006)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Cerâmico</a:t>
            </a:r>
            <a:r>
              <a:rPr lang="pt-PT" dirty="0" smtClean="0"/>
              <a:t>/Metal</a:t>
            </a:r>
            <a:endParaRPr lang="en-US" dirty="0" smtClean="0"/>
          </a:p>
        </p:txBody>
      </p:sp>
      <p:pic>
        <p:nvPicPr>
          <p:cNvPr id="54275" name="Picture 4" descr="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371600"/>
            <a:ext cx="4800600" cy="3273425"/>
          </a:xfrm>
          <a:noFill/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04800" y="487680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/>
              <a:t>Fig. 1. Volume change for ceramic-on-metal</a:t>
            </a:r>
          </a:p>
          <a:p>
            <a:pPr algn="l" eaLnBrk="1" hangingPunct="1"/>
            <a:r>
              <a:rPr lang="en-US"/>
              <a:t> versus metal-on-metal prostheses. </a:t>
            </a:r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>
            <a:off x="4038600" y="1676400"/>
            <a:ext cx="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2819400" y="17526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1447800" y="1676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M/M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280" name="Line 10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 flipH="1">
            <a:off x="4038600" y="3810000"/>
            <a:ext cx="1524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36576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C/M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4038600" y="5943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(Frikins et al, 2001)</a:t>
            </a:r>
            <a:endParaRPr lang="en-US"/>
          </a:p>
        </p:txBody>
      </p:sp>
      <p:pic>
        <p:nvPicPr>
          <p:cNvPr id="5428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4038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5" name="Line 15"/>
          <p:cNvSpPr>
            <a:spLocks noChangeShapeType="1"/>
          </p:cNvSpPr>
          <p:nvPr/>
        </p:nvSpPr>
        <p:spPr bwMode="auto">
          <a:xfrm>
            <a:off x="6248400" y="1752600"/>
            <a:ext cx="838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4286" name="Line 16"/>
          <p:cNvSpPr>
            <a:spLocks noChangeShapeType="1"/>
          </p:cNvSpPr>
          <p:nvPr/>
        </p:nvSpPr>
        <p:spPr bwMode="auto">
          <a:xfrm>
            <a:off x="7543800" y="1981200"/>
            <a:ext cx="1371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4287" name="Text Box 17"/>
          <p:cNvSpPr txBox="1">
            <a:spLocks noChangeArrowheads="1"/>
          </p:cNvSpPr>
          <p:nvPr/>
        </p:nvSpPr>
        <p:spPr bwMode="auto">
          <a:xfrm>
            <a:off x="6019800" y="1447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M/M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288" name="Text Box 18"/>
          <p:cNvSpPr txBox="1">
            <a:spLocks noChangeArrowheads="1"/>
          </p:cNvSpPr>
          <p:nvPr/>
        </p:nvSpPr>
        <p:spPr bwMode="auto">
          <a:xfrm>
            <a:off x="7924800" y="1600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C/M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857628"/>
            <a:ext cx="4533655" cy="273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857884" y="5214950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Pin and plate wear </a:t>
            </a:r>
            <a:r>
              <a:rPr lang="en-US" sz="1400" dirty="0" smtClean="0"/>
              <a:t>rates</a:t>
            </a:r>
            <a:endParaRPr lang="pt-PT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5715040" cy="28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7000892" y="1928802"/>
            <a:ext cx="178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OCP </a:t>
            </a:r>
            <a:r>
              <a:rPr lang="en-US" dirty="0" smtClean="0"/>
              <a:t>readings</a:t>
            </a:r>
            <a:endParaRPr lang="pt-PT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Cerâmico</a:t>
            </a:r>
            <a:r>
              <a:rPr lang="pt-PT" dirty="0" smtClean="0"/>
              <a:t>/Metal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4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6419" r="5321" b="19954"/>
          <a:stretch/>
        </p:blipFill>
        <p:spPr bwMode="auto">
          <a:xfrm>
            <a:off x="571472" y="1214422"/>
            <a:ext cx="8229600" cy="36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763688" y="5589240"/>
            <a:ext cx="177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/>
              <a:t>Ishida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al, 2009</a:t>
            </a:r>
            <a:endParaRPr lang="pt-PT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Cerâmico</a:t>
            </a:r>
            <a:r>
              <a:rPr lang="pt-PT" dirty="0" smtClean="0"/>
              <a:t>/Metal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5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2397689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4810" y="1357298"/>
            <a:ext cx="238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 After 200,000 cycles</a:t>
            </a: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3857620" y="5214950"/>
            <a:ext cx="230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1.0 million cycles</a:t>
            </a: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3857620" y="3286124"/>
            <a:ext cx="230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3.0 million cycles</a:t>
            </a:r>
            <a:endParaRPr lang="pt-PT" dirty="0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Cerâmico</a:t>
            </a:r>
            <a:r>
              <a:rPr lang="pt-PT" dirty="0" smtClean="0"/>
              <a:t>/Metal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59832" y="36657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Celio.pina@estsetubal.ips.pt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5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pt-PT" dirty="0" smtClean="0"/>
              <a:t>Mecânismos de Desgaste </a:t>
            </a:r>
            <a:endParaRPr lang="en-US" dirty="0" smtClean="0"/>
          </a:p>
        </p:txBody>
      </p:sp>
      <p:pic>
        <p:nvPicPr>
          <p:cNvPr id="10243" name="Picture 4" descr="10"/>
          <p:cNvPicPr>
            <a:picLocks noChangeAspect="1" noChangeArrowheads="1"/>
          </p:cNvPicPr>
          <p:nvPr/>
        </p:nvPicPr>
        <p:blipFill>
          <a:blip r:embed="rId3"/>
          <a:srcRect t="10189" b="32497"/>
          <a:stretch>
            <a:fillRect/>
          </a:stretch>
        </p:blipFill>
        <p:spPr bwMode="auto">
          <a:xfrm>
            <a:off x="1927225" y="2428868"/>
            <a:ext cx="47053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4MPCP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7800" y="4902200"/>
            <a:ext cx="2616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ocp4 plat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88"/>
            <a:ext cx="26050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4MPCP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02200"/>
            <a:ext cx="2616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ulco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1143000"/>
            <a:ext cx="24288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Desenvolvimento de novos pares articulares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r>
              <a:rPr lang="pt-PT" dirty="0" smtClean="0"/>
              <a:t>Implantes e explantes </a:t>
            </a:r>
            <a:endParaRPr lang="pt-P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000372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Testes de desgaste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28926" y="4286256"/>
            <a:ext cx="571504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Testes de configuração</a:t>
            </a:r>
            <a:r>
              <a:rPr kumimoji="0" lang="pt-P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simples</a:t>
            </a: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488" y="5286388"/>
            <a:ext cx="4776822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325563"/>
          </a:xfrm>
        </p:spPr>
        <p:txBody>
          <a:bodyPr/>
          <a:lstStyle/>
          <a:p>
            <a:pPr eaLnBrk="1" hangingPunct="1"/>
            <a:r>
              <a:rPr lang="pt-PT" smtClean="0"/>
              <a:t>Simuladores</a:t>
            </a:r>
            <a:endParaRPr lang="en-US" smtClean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53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8197" name="Picture 8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90600"/>
            <a:ext cx="2786086" cy="20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000100" y="3143248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dirty="0"/>
              <a:t>Fig. 1. Leeds II hip joint simulator. </a:t>
            </a:r>
          </a:p>
        </p:txBody>
      </p:sp>
      <p:pic>
        <p:nvPicPr>
          <p:cNvPr id="8199" name="Picture 10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8075"/>
            <a:ext cx="3486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2071670" y="6143644"/>
            <a:ext cx="3591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pt-PT" dirty="0"/>
              <a:t>Fig. 2. Schematic of a single test </a:t>
            </a:r>
            <a:r>
              <a:rPr lang="pt-PT" dirty="0" smtClean="0"/>
              <a:t>cell.</a:t>
            </a:r>
            <a:endParaRPr lang="pt-PT" dirty="0"/>
          </a:p>
        </p:txBody>
      </p:sp>
      <p:pic>
        <p:nvPicPr>
          <p:cNvPr id="9" name="Picture 4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57818" y="1000108"/>
            <a:ext cx="3282950" cy="4114800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57884" y="5286388"/>
            <a:ext cx="3079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dirty="0"/>
              <a:t>Fig. 3. Load (a) and movement </a:t>
            </a:r>
            <a:endParaRPr lang="en-US" dirty="0" smtClean="0"/>
          </a:p>
          <a:p>
            <a:pPr algn="l" eaLnBrk="1" hangingPunct="1"/>
            <a:r>
              <a:rPr lang="en-US" dirty="0" smtClean="0"/>
              <a:t>(</a:t>
            </a:r>
            <a:r>
              <a:rPr lang="en-US" dirty="0"/>
              <a:t>b) cycles of the </a:t>
            </a:r>
            <a:r>
              <a:rPr lang="en-US" dirty="0" smtClean="0"/>
              <a:t>Leeds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Próteses com acetabulo de PE</a:t>
            </a:r>
            <a:endParaRPr lang="en-US" smtClean="0"/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Taxas de desgaste típicas: 0.04-0.38 mm/Ano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                                               38.8-77.6mm</a:t>
            </a:r>
            <a:r>
              <a:rPr lang="pt-PT" baseline="30000" dirty="0" smtClean="0"/>
              <a:t>3</a:t>
            </a:r>
            <a:r>
              <a:rPr lang="pt-PT" dirty="0" smtClean="0"/>
              <a:t>/ano</a:t>
            </a:r>
          </a:p>
          <a:p>
            <a:pPr eaLnBrk="1" hangingPunct="1">
              <a:buFont typeface="Wingdings" pitchFamily="2" charset="2"/>
              <a:buNone/>
            </a:pPr>
            <a:endParaRPr lang="pt-PT" dirty="0" smtClean="0"/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Partículas esféricas de 1 </a:t>
            </a:r>
            <a:r>
              <a:rPr lang="pt-PT" dirty="0" smtClean="0">
                <a:latin typeface="Symbol" pitchFamily="18" charset="2"/>
              </a:rPr>
              <a:t>m</a:t>
            </a:r>
            <a:r>
              <a:rPr lang="pt-PT" dirty="0" smtClean="0"/>
              <a:t>m de diâmetro 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10</a:t>
            </a:r>
            <a:r>
              <a:rPr lang="pt-PT" baseline="30000" dirty="0" smtClean="0"/>
              <a:t>11</a:t>
            </a:r>
            <a:r>
              <a:rPr lang="pt-PT" dirty="0" smtClean="0"/>
              <a:t> partículas/ano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100 000 partículas/passo</a:t>
            </a:r>
            <a:endParaRPr lang="en-US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95800" y="5562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(Dowson, 2001)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Próteses PE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Partículas de desgaste do PE</a:t>
            </a:r>
          </a:p>
          <a:p>
            <a:endParaRPr lang="pt-PT" dirty="0"/>
          </a:p>
          <a:p>
            <a:r>
              <a:rPr lang="pt-PT" dirty="0" smtClean="0"/>
              <a:t>Domímio activo 0.2-8 µm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4631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995</Words>
  <Application>Microsoft Office PowerPoint</Application>
  <PresentationFormat>Apresentação no Ecrã (4:3)</PresentationFormat>
  <Paragraphs>254</Paragraphs>
  <Slides>46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47" baseType="lpstr">
      <vt:lpstr>Office Theme</vt:lpstr>
      <vt:lpstr>Desgastes no par articular da prótese da anca </vt:lpstr>
      <vt:lpstr>O que é o desgaste </vt:lpstr>
      <vt:lpstr>Medição do desgaste</vt:lpstr>
      <vt:lpstr>Mecanismos de desgaste </vt:lpstr>
      <vt:lpstr>Mecânismos de Desgaste </vt:lpstr>
      <vt:lpstr>Desenvolvimento de novos pares articulares </vt:lpstr>
      <vt:lpstr>Simuladores</vt:lpstr>
      <vt:lpstr>Próteses com acetabulo de PE</vt:lpstr>
      <vt:lpstr>Próteses PE</vt:lpstr>
      <vt:lpstr>Rugosidade </vt:lpstr>
      <vt:lpstr>Próteses com acetábulo de PE</vt:lpstr>
      <vt:lpstr>Próteses com acetábulo de PE</vt:lpstr>
      <vt:lpstr>Próteses com acetábulo de PE</vt:lpstr>
      <vt:lpstr>Desgaste sensível ao manter a rugosidade – filme de passivação</vt:lpstr>
      <vt:lpstr>Apresentação do PowerPoint</vt:lpstr>
      <vt:lpstr>Fractura Alumina/Zircónia  </vt:lpstr>
      <vt:lpstr>Degradação da Zircónia</vt:lpstr>
      <vt:lpstr>Conjugação Tenacidade/dureza</vt:lpstr>
      <vt:lpstr>Engenharia de superfícies</vt:lpstr>
      <vt:lpstr>Engenharia de superfícies</vt:lpstr>
      <vt:lpstr>Utilização de revestimentos de fase S em cabeça de aço inoxidável Ortron</vt:lpstr>
      <vt:lpstr>Indentação</vt:lpstr>
      <vt:lpstr>“Scract test”</vt:lpstr>
      <vt:lpstr>Apresentação do PowerPoint</vt:lpstr>
      <vt:lpstr>Tribocorrosão</vt:lpstr>
      <vt:lpstr>Apresentação do PowerPoint</vt:lpstr>
      <vt:lpstr>Apresentação do PowerPoint</vt:lpstr>
      <vt:lpstr>Desgaste do PE</vt:lpstr>
      <vt:lpstr>Pin-on-plate</vt:lpstr>
      <vt:lpstr>Apresentação do PowerPoint</vt:lpstr>
      <vt:lpstr>Apresentação do PowerPoint</vt:lpstr>
      <vt:lpstr>Apresentação do PowerPoint</vt:lpstr>
      <vt:lpstr>Próteses Metal/cerâmico</vt:lpstr>
      <vt:lpstr>Metal/Metal </vt:lpstr>
      <vt:lpstr>Metal/Metal</vt:lpstr>
      <vt:lpstr>Metal/Metal</vt:lpstr>
      <vt:lpstr>Metal/Metal</vt:lpstr>
      <vt:lpstr>Cerâmico/Cerâmico</vt:lpstr>
      <vt:lpstr>Apresentação do PowerPoint</vt:lpstr>
      <vt:lpstr>Cerâmico/Cerâmico</vt:lpstr>
      <vt:lpstr>Cerâmico/cerâmico</vt:lpstr>
      <vt:lpstr>Cerâmico/Metal</vt:lpstr>
      <vt:lpstr>Cerâmico/Metal</vt:lpstr>
      <vt:lpstr>Cerâmico/Metal</vt:lpstr>
      <vt:lpstr>Cerâmico/Metal</vt:lpstr>
      <vt:lpstr>Fim</vt:lpstr>
    </vt:vector>
  </TitlesOfParts>
  <Company>EST-IPS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Utilização de revestimentos de fase S</dc:title>
  <dc:creator>cpina</dc:creator>
  <cp:lastModifiedBy>Utilizador</cp:lastModifiedBy>
  <cp:revision>23</cp:revision>
  <dcterms:created xsi:type="dcterms:W3CDTF">2013-10-30T19:22:43Z</dcterms:created>
  <dcterms:modified xsi:type="dcterms:W3CDTF">2013-10-31T16:31:18Z</dcterms:modified>
</cp:coreProperties>
</file>