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8" r:id="rId3"/>
    <p:sldId id="271" r:id="rId4"/>
    <p:sldId id="270" r:id="rId5"/>
    <p:sldId id="277" r:id="rId6"/>
    <p:sldId id="278" r:id="rId7"/>
    <p:sldId id="279" r:id="rId8"/>
    <p:sldId id="261" r:id="rId9"/>
    <p:sldId id="265" r:id="rId10"/>
    <p:sldId id="267" r:id="rId11"/>
    <p:sldId id="266" r:id="rId12"/>
    <p:sldId id="272" r:id="rId13"/>
    <p:sldId id="275" r:id="rId14"/>
    <p:sldId id="276" r:id="rId15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723" autoAdjust="0"/>
  </p:normalViewPr>
  <p:slideViewPr>
    <p:cSldViewPr>
      <p:cViewPr>
        <p:scale>
          <a:sx n="99" d="100"/>
          <a:sy n="99" d="100"/>
        </p:scale>
        <p:origin x="-324" y="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Folha1!$B$1</c:f>
              <c:strCache>
                <c:ptCount val="1"/>
                <c:pt idx="0">
                  <c:v>Artroplastias - 2012</c:v>
                </c:pt>
              </c:strCache>
            </c:strRef>
          </c:tx>
          <c:dLbls>
            <c:showVal val="1"/>
          </c:dLbls>
          <c:cat>
            <c:strRef>
              <c:f>Folha1!$A$2:$A$6</c:f>
              <c:strCache>
                <c:ptCount val="5"/>
                <c:pt idx="0">
                  <c:v>Cirurgia do Cotovelo</c:v>
                </c:pt>
                <c:pt idx="1">
                  <c:v>Cirurgia da mão e pé</c:v>
                </c:pt>
                <c:pt idx="2">
                  <c:v>Cirurgia do Ombro</c:v>
                </c:pt>
                <c:pt idx="3">
                  <c:v>Cirurgia da anca</c:v>
                </c:pt>
                <c:pt idx="4">
                  <c:v>Cirurgia do  joelho</c:v>
                </c:pt>
              </c:strCache>
            </c:strRef>
          </c:cat>
          <c:val>
            <c:numRef>
              <c:f>Folha1!$B$2:$B$6</c:f>
              <c:numCache>
                <c:formatCode>General</c:formatCode>
                <c:ptCount val="5"/>
                <c:pt idx="0">
                  <c:v>60</c:v>
                </c:pt>
                <c:pt idx="1">
                  <c:v>448</c:v>
                </c:pt>
                <c:pt idx="2" formatCode="#,##0">
                  <c:v>1062</c:v>
                </c:pt>
                <c:pt idx="3" formatCode="#,##0">
                  <c:v>9325</c:v>
                </c:pt>
                <c:pt idx="4" formatCode="#,##0">
                  <c:v>9726</c:v>
                </c:pt>
              </c:numCache>
            </c:numRef>
          </c:val>
        </c:ser>
        <c:axId val="88337024"/>
        <c:axId val="90702208"/>
      </c:barChart>
      <c:catAx>
        <c:axId val="88337024"/>
        <c:scaling>
          <c:orientation val="minMax"/>
        </c:scaling>
        <c:axPos val="l"/>
        <c:tickLblPos val="nextTo"/>
        <c:crossAx val="90702208"/>
        <c:crosses val="autoZero"/>
        <c:auto val="1"/>
        <c:lblAlgn val="ctr"/>
        <c:lblOffset val="100"/>
      </c:catAx>
      <c:valAx>
        <c:axId val="90702208"/>
        <c:scaling>
          <c:orientation val="minMax"/>
        </c:scaling>
        <c:delete val="1"/>
        <c:axPos val="b"/>
        <c:numFmt formatCode="General" sourceLinked="1"/>
        <c:tickLblPos val="none"/>
        <c:crossAx val="8833702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pt-PT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Folha1!$B$1</c:f>
              <c:strCache>
                <c:ptCount val="1"/>
                <c:pt idx="0">
                  <c:v>Artroplastias - 2012</c:v>
                </c:pt>
              </c:strCache>
            </c:strRef>
          </c:tx>
          <c:dLbls>
            <c:dLbl>
              <c:idx val="3"/>
              <c:layout>
                <c:manualLayout>
                  <c:x val="-4.1666666666666675E-3"/>
                  <c:y val="7.8125E-2"/>
                </c:manualLayout>
              </c:layout>
              <c:showVal val="1"/>
            </c:dLbl>
            <c:dLbl>
              <c:idx val="4"/>
              <c:layout>
                <c:manualLayout>
                  <c:x val="-4.1666666666666675E-3"/>
                  <c:y val="6.8750000000000019E-2"/>
                </c:manualLayout>
              </c:layout>
              <c:showVal val="1"/>
            </c:dLbl>
            <c:showVal val="1"/>
          </c:dLbls>
          <c:cat>
            <c:strRef>
              <c:f>Folha1!$A$2:$A$6</c:f>
              <c:strCache>
                <c:ptCount val="5"/>
                <c:pt idx="0">
                  <c:v>Cirurgia do Cotovelo</c:v>
                </c:pt>
                <c:pt idx="1">
                  <c:v>Cirurgia da mão e pé</c:v>
                </c:pt>
                <c:pt idx="2">
                  <c:v>Cirurgia do Ombro</c:v>
                </c:pt>
                <c:pt idx="3">
                  <c:v>Cirurgia da anca</c:v>
                </c:pt>
                <c:pt idx="4">
                  <c:v>Cirurgia do  joelho</c:v>
                </c:pt>
              </c:strCache>
            </c:strRef>
          </c:cat>
          <c:val>
            <c:numRef>
              <c:f>Folha1!$B$2:$B$6</c:f>
              <c:numCache>
                <c:formatCode>General</c:formatCode>
                <c:ptCount val="5"/>
                <c:pt idx="0">
                  <c:v>28</c:v>
                </c:pt>
                <c:pt idx="1">
                  <c:v>75</c:v>
                </c:pt>
                <c:pt idx="2" formatCode="#,##0">
                  <c:v>247</c:v>
                </c:pt>
                <c:pt idx="3" formatCode="#,##0">
                  <c:v>4690</c:v>
                </c:pt>
                <c:pt idx="4" formatCode="#,##0">
                  <c:v>4510</c:v>
                </c:pt>
              </c:numCache>
            </c:numRef>
          </c:val>
        </c:ser>
        <c:axId val="95885952"/>
        <c:axId val="95908224"/>
      </c:barChart>
      <c:catAx>
        <c:axId val="95885952"/>
        <c:scaling>
          <c:orientation val="minMax"/>
        </c:scaling>
        <c:axPos val="l"/>
        <c:tickLblPos val="nextTo"/>
        <c:crossAx val="95908224"/>
        <c:crosses val="autoZero"/>
        <c:auto val="1"/>
        <c:lblAlgn val="ctr"/>
        <c:lblOffset val="100"/>
      </c:catAx>
      <c:valAx>
        <c:axId val="95908224"/>
        <c:scaling>
          <c:orientation val="minMax"/>
        </c:scaling>
        <c:delete val="1"/>
        <c:axPos val="b"/>
        <c:numFmt formatCode="General" sourceLinked="1"/>
        <c:tickLblPos val="none"/>
        <c:crossAx val="9588595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pt-PT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chart>
    <c:plotArea>
      <c:layout>
        <c:manualLayout>
          <c:layoutTarget val="inner"/>
          <c:xMode val="edge"/>
          <c:yMode val="edge"/>
          <c:x val="9.3203250050405917E-2"/>
          <c:y val="0.18224826871088404"/>
          <c:w val="0.6493804259844147"/>
          <c:h val="0.59040419120097731"/>
        </c:manualLayout>
      </c:layout>
      <c:areaChart>
        <c:grouping val="stacked"/>
        <c:ser>
          <c:idx val="0"/>
          <c:order val="0"/>
          <c:tx>
            <c:strRef>
              <c:f>Folha1!$B$1</c:f>
              <c:strCache>
                <c:ptCount val="1"/>
                <c:pt idx="0">
                  <c:v>ACSS</c:v>
                </c:pt>
              </c:strCache>
            </c:strRef>
          </c:tx>
          <c:cat>
            <c:strRef>
              <c:f>Folha1!$A$2:$A$6</c:f>
              <c:strCache>
                <c:ptCount val="5"/>
                <c:pt idx="0">
                  <c:v>Joelho</c:v>
                </c:pt>
                <c:pt idx="1">
                  <c:v>Anca</c:v>
                </c:pt>
                <c:pt idx="2">
                  <c:v>Ombro</c:v>
                </c:pt>
                <c:pt idx="3">
                  <c:v>Mão e Pé</c:v>
                </c:pt>
                <c:pt idx="4">
                  <c:v>Cotovelo</c:v>
                </c:pt>
              </c:strCache>
            </c:strRef>
          </c:cat>
          <c:val>
            <c:numRef>
              <c:f>Folha1!$B$2:$B$6</c:f>
              <c:numCache>
                <c:formatCode>General</c:formatCode>
                <c:ptCount val="5"/>
                <c:pt idx="0">
                  <c:v>9726</c:v>
                </c:pt>
                <c:pt idx="1">
                  <c:v>9325</c:v>
                </c:pt>
                <c:pt idx="2">
                  <c:v>1062</c:v>
                </c:pt>
                <c:pt idx="3">
                  <c:v>448</c:v>
                </c:pt>
                <c:pt idx="4">
                  <c:v>60</c:v>
                </c:pt>
              </c:numCache>
            </c:numRef>
          </c:val>
        </c:ser>
        <c:ser>
          <c:idx val="1"/>
          <c:order val="1"/>
          <c:tx>
            <c:strRef>
              <c:f>Folha1!$C$1</c:f>
              <c:strCache>
                <c:ptCount val="1"/>
                <c:pt idx="0">
                  <c:v>RPA</c:v>
                </c:pt>
              </c:strCache>
            </c:strRef>
          </c:tx>
          <c:dLbls>
            <c:dLbl>
              <c:idx val="0"/>
              <c:layout>
                <c:manualLayout>
                  <c:x val="4.5352103734505704E-2"/>
                  <c:y val="0.2336893122986334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46%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2.5197597092386568E-3"/>
                  <c:y val="0.2248708476835906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51%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1.2597806592918247E-2"/>
                  <c:y val="-0.1675508276858126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36%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0"/>
                  <c:y val="-0.1895969892234196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75%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1.0078245274334598E-2"/>
                  <c:y val="-0.2072339184535051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46%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Folha1!$A$2:$A$6</c:f>
              <c:strCache>
                <c:ptCount val="5"/>
                <c:pt idx="0">
                  <c:v>Joelho</c:v>
                </c:pt>
                <c:pt idx="1">
                  <c:v>Anca</c:v>
                </c:pt>
                <c:pt idx="2">
                  <c:v>Ombro</c:v>
                </c:pt>
                <c:pt idx="3">
                  <c:v>Mão e Pé</c:v>
                </c:pt>
                <c:pt idx="4">
                  <c:v>Cotovelo</c:v>
                </c:pt>
              </c:strCache>
            </c:strRef>
          </c:cat>
          <c:val>
            <c:numRef>
              <c:f>Folha1!$C$2:$C$6</c:f>
              <c:numCache>
                <c:formatCode>General</c:formatCode>
                <c:ptCount val="5"/>
                <c:pt idx="0">
                  <c:v>4510</c:v>
                </c:pt>
                <c:pt idx="1">
                  <c:v>4690</c:v>
                </c:pt>
                <c:pt idx="2">
                  <c:v>247</c:v>
                </c:pt>
                <c:pt idx="3">
                  <c:v>75</c:v>
                </c:pt>
                <c:pt idx="4">
                  <c:v>28</c:v>
                </c:pt>
              </c:numCache>
            </c:numRef>
          </c:val>
        </c:ser>
        <c:axId val="110207360"/>
        <c:axId val="110208896"/>
      </c:areaChart>
      <c:catAx>
        <c:axId val="110207360"/>
        <c:scaling>
          <c:orientation val="minMax"/>
        </c:scaling>
        <c:axPos val="b"/>
        <c:numFmt formatCode="dd/mm/yyyy" sourceLinked="1"/>
        <c:tickLblPos val="nextTo"/>
        <c:crossAx val="110208896"/>
        <c:crosses val="autoZero"/>
        <c:auto val="1"/>
        <c:lblAlgn val="ctr"/>
        <c:lblOffset val="100"/>
      </c:catAx>
      <c:valAx>
        <c:axId val="110208896"/>
        <c:scaling>
          <c:orientation val="minMax"/>
        </c:scaling>
        <c:delete val="1"/>
        <c:axPos val="l"/>
        <c:numFmt formatCode="General" sourceLinked="1"/>
        <c:tickLblPos val="none"/>
        <c:crossAx val="110207360"/>
        <c:crosses val="autoZero"/>
        <c:crossBetween val="midCat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pt-PT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% </a:t>
            </a:r>
            <a:r>
              <a:rPr lang="en-US" dirty="0" err="1" smtClean="0"/>
              <a:t>Artroplastias</a:t>
            </a:r>
            <a:r>
              <a:rPr lang="en-US" dirty="0" smtClean="0"/>
              <a:t> </a:t>
            </a:r>
            <a:r>
              <a:rPr lang="en-US" dirty="0" err="1" smtClean="0"/>
              <a:t>registadas</a:t>
            </a:r>
            <a:endParaRPr lang="en-US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Folha1!$B$1</c:f>
              <c:strCache>
                <c:ptCount val="1"/>
                <c:pt idx="0">
                  <c:v>Série 1</c:v>
                </c:pt>
              </c:strCache>
            </c:strRef>
          </c:tx>
          <c:marker>
            <c:symbol val="none"/>
          </c:marker>
          <c:cat>
            <c:strRef>
              <c:f>Folha1!$A$2:$A$6</c:f>
              <c:strCache>
                <c:ptCount val="5"/>
                <c:pt idx="0">
                  <c:v>Joelho</c:v>
                </c:pt>
                <c:pt idx="1">
                  <c:v>Anca</c:v>
                </c:pt>
                <c:pt idx="2">
                  <c:v>Ombro</c:v>
                </c:pt>
                <c:pt idx="3">
                  <c:v>Mão e Pé</c:v>
                </c:pt>
                <c:pt idx="4">
                  <c:v>Cotovelo</c:v>
                </c:pt>
              </c:strCache>
            </c:strRef>
          </c:cat>
          <c:val>
            <c:numRef>
              <c:f>Folha1!$B$2:$B$6</c:f>
              <c:numCache>
                <c:formatCode>0%</c:formatCode>
                <c:ptCount val="5"/>
                <c:pt idx="0">
                  <c:v>0.46</c:v>
                </c:pt>
                <c:pt idx="1">
                  <c:v>0.51</c:v>
                </c:pt>
                <c:pt idx="2">
                  <c:v>0.3600000000000001</c:v>
                </c:pt>
                <c:pt idx="3">
                  <c:v>0.75000000000000022</c:v>
                </c:pt>
                <c:pt idx="4">
                  <c:v>0.46</c:v>
                </c:pt>
              </c:numCache>
            </c:numRef>
          </c:val>
        </c:ser>
        <c:marker val="1"/>
        <c:axId val="106313600"/>
        <c:axId val="106315136"/>
      </c:lineChart>
      <c:catAx>
        <c:axId val="106313600"/>
        <c:scaling>
          <c:orientation val="minMax"/>
        </c:scaling>
        <c:axPos val="b"/>
        <c:tickLblPos val="nextTo"/>
        <c:crossAx val="106315136"/>
        <c:crosses val="autoZero"/>
        <c:auto val="1"/>
        <c:lblAlgn val="ctr"/>
        <c:lblOffset val="100"/>
      </c:catAx>
      <c:valAx>
        <c:axId val="106315136"/>
        <c:scaling>
          <c:orientation val="minMax"/>
        </c:scaling>
        <c:axPos val="l"/>
        <c:numFmt formatCode="0%" sourceLinked="1"/>
        <c:tickLblPos val="nextTo"/>
        <c:crossAx val="10631360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pt-PT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0E68CE-068C-4111-AAF5-8B49BCC57D25}" type="datetimeFigureOut">
              <a:rPr lang="pt-PT" smtClean="0"/>
              <a:pPr/>
              <a:t>25-03-2014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270200-AC1C-4B09-B0A0-EF5E256C811C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2024599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Johnson</a:t>
            </a:r>
            <a:r>
              <a:rPr lang="pt-PT" baseline="0" dirty="0" smtClean="0"/>
              <a:t> 3 pacientes com dor cronica apos </a:t>
            </a:r>
            <a:r>
              <a:rPr lang="pt-PT" baseline="0" dirty="0" err="1" smtClean="0"/>
              <a:t>artroplastia</a:t>
            </a:r>
            <a:r>
              <a:rPr lang="pt-PT" baseline="0" dirty="0" smtClean="0"/>
              <a:t> total da anca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70200-AC1C-4B09-B0A0-EF5E256C811C}" type="slidenum">
              <a:rPr lang="pt-PT" smtClean="0"/>
              <a:pPr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45332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Johnson</a:t>
            </a:r>
            <a:r>
              <a:rPr lang="pt-PT" baseline="0" dirty="0" smtClean="0"/>
              <a:t> 3 pacientes com dor cronica apos </a:t>
            </a:r>
            <a:r>
              <a:rPr lang="pt-PT" baseline="0" dirty="0" err="1" smtClean="0"/>
              <a:t>artroplastia</a:t>
            </a:r>
            <a:r>
              <a:rPr lang="pt-PT" baseline="0" dirty="0" smtClean="0"/>
              <a:t> total da anca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70200-AC1C-4B09-B0A0-EF5E256C811C}" type="slidenum">
              <a:rPr lang="pt-PT" smtClean="0"/>
              <a:pPr/>
              <a:t>11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145332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Johnson</a:t>
            </a:r>
            <a:r>
              <a:rPr lang="pt-PT" baseline="0" dirty="0" smtClean="0"/>
              <a:t> 3 pacientes com dor cronica apos </a:t>
            </a:r>
            <a:r>
              <a:rPr lang="pt-PT" baseline="0" dirty="0" err="1" smtClean="0"/>
              <a:t>artroplastia</a:t>
            </a:r>
            <a:r>
              <a:rPr lang="pt-PT" baseline="0" dirty="0" smtClean="0"/>
              <a:t> total da anca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70200-AC1C-4B09-B0A0-EF5E256C811C}" type="slidenum">
              <a:rPr lang="pt-PT" smtClean="0"/>
              <a:pPr/>
              <a:t>12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145332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Johnson</a:t>
            </a:r>
            <a:r>
              <a:rPr lang="pt-PT" baseline="0" dirty="0" smtClean="0"/>
              <a:t> 3 pacientes com dor cronica apos </a:t>
            </a:r>
            <a:r>
              <a:rPr lang="pt-PT" baseline="0" dirty="0" err="1" smtClean="0"/>
              <a:t>artroplastia</a:t>
            </a:r>
            <a:r>
              <a:rPr lang="pt-PT" baseline="0" dirty="0" smtClean="0"/>
              <a:t> total da anca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70200-AC1C-4B09-B0A0-EF5E256C811C}" type="slidenum">
              <a:rPr lang="pt-PT" smtClean="0"/>
              <a:pPr/>
              <a:t>13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145332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Johnson</a:t>
            </a:r>
            <a:r>
              <a:rPr lang="pt-PT" baseline="0" dirty="0" smtClean="0"/>
              <a:t> 3 pacientes com dor cronica apos </a:t>
            </a:r>
            <a:r>
              <a:rPr lang="pt-PT" baseline="0" dirty="0" err="1" smtClean="0"/>
              <a:t>artroplastia</a:t>
            </a:r>
            <a:r>
              <a:rPr lang="pt-PT" baseline="0" dirty="0" smtClean="0"/>
              <a:t> total da anca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70200-AC1C-4B09-B0A0-EF5E256C811C}" type="slidenum">
              <a:rPr lang="pt-PT" smtClean="0"/>
              <a:pPr/>
              <a:t>14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14533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Johnson</a:t>
            </a:r>
            <a:r>
              <a:rPr lang="pt-PT" baseline="0" dirty="0" smtClean="0"/>
              <a:t> 3 pacientes com dor cronica apos </a:t>
            </a:r>
            <a:r>
              <a:rPr lang="pt-PT" baseline="0" dirty="0" err="1" smtClean="0"/>
              <a:t>artroplastia</a:t>
            </a:r>
            <a:r>
              <a:rPr lang="pt-PT" baseline="0" dirty="0" smtClean="0"/>
              <a:t> total da anca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70200-AC1C-4B09-B0A0-EF5E256C811C}" type="slidenum">
              <a:rPr lang="pt-PT" smtClean="0"/>
              <a:pPr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4533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Johnson</a:t>
            </a:r>
            <a:r>
              <a:rPr lang="pt-PT" baseline="0" dirty="0" smtClean="0"/>
              <a:t> 3 pacientes com dor cronica apos </a:t>
            </a:r>
            <a:r>
              <a:rPr lang="pt-PT" baseline="0" dirty="0" err="1" smtClean="0"/>
              <a:t>artroplastia</a:t>
            </a:r>
            <a:r>
              <a:rPr lang="pt-PT" baseline="0" dirty="0" smtClean="0"/>
              <a:t> total da anca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70200-AC1C-4B09-B0A0-EF5E256C811C}" type="slidenum">
              <a:rPr lang="pt-PT" smtClean="0"/>
              <a:pPr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4533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Johnson</a:t>
            </a:r>
            <a:r>
              <a:rPr lang="pt-PT" baseline="0" dirty="0" smtClean="0"/>
              <a:t> 3 pacientes com dor cronica apos </a:t>
            </a:r>
            <a:r>
              <a:rPr lang="pt-PT" baseline="0" dirty="0" err="1" smtClean="0"/>
              <a:t>artroplastia</a:t>
            </a:r>
            <a:r>
              <a:rPr lang="pt-PT" baseline="0" dirty="0" smtClean="0"/>
              <a:t> total da anca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70200-AC1C-4B09-B0A0-EF5E256C811C}" type="slidenum">
              <a:rPr lang="pt-PT" smtClean="0"/>
              <a:pPr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4533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Johnson</a:t>
            </a:r>
            <a:r>
              <a:rPr lang="pt-PT" baseline="0" dirty="0" smtClean="0"/>
              <a:t> 3 pacientes com dor cronica apos </a:t>
            </a:r>
            <a:r>
              <a:rPr lang="pt-PT" baseline="0" dirty="0" err="1" smtClean="0"/>
              <a:t>artroplastia</a:t>
            </a:r>
            <a:r>
              <a:rPr lang="pt-PT" baseline="0" dirty="0" smtClean="0"/>
              <a:t> total da anca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70200-AC1C-4B09-B0A0-EF5E256C811C}" type="slidenum">
              <a:rPr lang="pt-PT" smtClean="0"/>
              <a:pPr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4533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Johnson</a:t>
            </a:r>
            <a:r>
              <a:rPr lang="pt-PT" baseline="0" dirty="0" smtClean="0"/>
              <a:t> 3 pacientes com dor cronica apos </a:t>
            </a:r>
            <a:r>
              <a:rPr lang="pt-PT" baseline="0" dirty="0" err="1" smtClean="0"/>
              <a:t>artroplastia</a:t>
            </a:r>
            <a:r>
              <a:rPr lang="pt-PT" baseline="0" dirty="0" smtClean="0"/>
              <a:t> total da anca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70200-AC1C-4B09-B0A0-EF5E256C811C}" type="slidenum">
              <a:rPr lang="pt-PT" smtClean="0"/>
              <a:pPr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45332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Johnson</a:t>
            </a:r>
            <a:r>
              <a:rPr lang="pt-PT" baseline="0" dirty="0" smtClean="0"/>
              <a:t> 3 pacientes com dor cronica apos </a:t>
            </a:r>
            <a:r>
              <a:rPr lang="pt-PT" baseline="0" dirty="0" err="1" smtClean="0"/>
              <a:t>artroplastia</a:t>
            </a:r>
            <a:r>
              <a:rPr lang="pt-PT" baseline="0" dirty="0" smtClean="0"/>
              <a:t> total da anca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70200-AC1C-4B09-B0A0-EF5E256C811C}" type="slidenum">
              <a:rPr lang="pt-PT" smtClean="0"/>
              <a:pPr/>
              <a:t>8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145332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Johnson</a:t>
            </a:r>
            <a:r>
              <a:rPr lang="pt-PT" baseline="0" dirty="0" smtClean="0"/>
              <a:t> 3 pacientes com dor cronica apos </a:t>
            </a:r>
            <a:r>
              <a:rPr lang="pt-PT" baseline="0" dirty="0" err="1" smtClean="0"/>
              <a:t>artroplastia</a:t>
            </a:r>
            <a:r>
              <a:rPr lang="pt-PT" baseline="0" dirty="0" smtClean="0"/>
              <a:t> total da anca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70200-AC1C-4B09-B0A0-EF5E256C811C}" type="slidenum">
              <a:rPr lang="pt-PT" smtClean="0"/>
              <a:pPr/>
              <a:t>9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145332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70200-AC1C-4B09-B0A0-EF5E256C811C}" type="slidenum">
              <a:rPr lang="pt-PT" smtClean="0"/>
              <a:pPr/>
              <a:t>10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14533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E20F-8994-4C52-A0E4-CFBFC7E7C735}" type="datetimeFigureOut">
              <a:rPr lang="pt-PT" smtClean="0"/>
              <a:pPr/>
              <a:t>25-03-2014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3024-D8E3-4176-8371-11BAD571D287}" type="slidenum">
              <a:rPr lang="pt-PT" smtClean="0"/>
              <a:pPr/>
              <a:t>‹#›</a:t>
            </a:fld>
            <a:endParaRPr lang="pt-PT" dirty="0"/>
          </a:p>
        </p:txBody>
      </p:sp>
    </p:spTree>
    <p:extLst>
      <p:ext uri="{BB962C8B-B14F-4D97-AF65-F5344CB8AC3E}">
        <p14:creationId xmlns="" xmlns:p14="http://schemas.microsoft.com/office/powerpoint/2010/main" val="169058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E20F-8994-4C52-A0E4-CFBFC7E7C735}" type="datetimeFigureOut">
              <a:rPr lang="pt-PT" smtClean="0"/>
              <a:pPr/>
              <a:t>25-03-2014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3024-D8E3-4176-8371-11BAD571D287}" type="slidenum">
              <a:rPr lang="pt-PT" smtClean="0"/>
              <a:pPr/>
              <a:t>‹#›</a:t>
            </a:fld>
            <a:endParaRPr lang="pt-PT" dirty="0"/>
          </a:p>
        </p:txBody>
      </p:sp>
    </p:spTree>
    <p:extLst>
      <p:ext uri="{BB962C8B-B14F-4D97-AF65-F5344CB8AC3E}">
        <p14:creationId xmlns="" xmlns:p14="http://schemas.microsoft.com/office/powerpoint/2010/main" val="2156187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E20F-8994-4C52-A0E4-CFBFC7E7C735}" type="datetimeFigureOut">
              <a:rPr lang="pt-PT" smtClean="0"/>
              <a:pPr/>
              <a:t>25-03-2014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3024-D8E3-4176-8371-11BAD571D287}" type="slidenum">
              <a:rPr lang="pt-PT" smtClean="0"/>
              <a:pPr/>
              <a:t>‹#›</a:t>
            </a:fld>
            <a:endParaRPr lang="pt-PT" dirty="0"/>
          </a:p>
        </p:txBody>
      </p:sp>
    </p:spTree>
    <p:extLst>
      <p:ext uri="{BB962C8B-B14F-4D97-AF65-F5344CB8AC3E}">
        <p14:creationId xmlns="" xmlns:p14="http://schemas.microsoft.com/office/powerpoint/2010/main" val="2538889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E20F-8994-4C52-A0E4-CFBFC7E7C735}" type="datetimeFigureOut">
              <a:rPr lang="pt-PT" smtClean="0"/>
              <a:pPr/>
              <a:t>25-03-2014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3024-D8E3-4176-8371-11BAD571D287}" type="slidenum">
              <a:rPr lang="pt-PT" smtClean="0"/>
              <a:pPr/>
              <a:t>‹#›</a:t>
            </a:fld>
            <a:endParaRPr lang="pt-PT" dirty="0"/>
          </a:p>
        </p:txBody>
      </p:sp>
    </p:spTree>
    <p:extLst>
      <p:ext uri="{BB962C8B-B14F-4D97-AF65-F5344CB8AC3E}">
        <p14:creationId xmlns="" xmlns:p14="http://schemas.microsoft.com/office/powerpoint/2010/main" val="90893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E20F-8994-4C52-A0E4-CFBFC7E7C735}" type="datetimeFigureOut">
              <a:rPr lang="pt-PT" smtClean="0"/>
              <a:pPr/>
              <a:t>25-03-2014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3024-D8E3-4176-8371-11BAD571D287}" type="slidenum">
              <a:rPr lang="pt-PT" smtClean="0"/>
              <a:pPr/>
              <a:t>‹#›</a:t>
            </a:fld>
            <a:endParaRPr lang="pt-PT" dirty="0"/>
          </a:p>
        </p:txBody>
      </p:sp>
    </p:spTree>
    <p:extLst>
      <p:ext uri="{BB962C8B-B14F-4D97-AF65-F5344CB8AC3E}">
        <p14:creationId xmlns="" xmlns:p14="http://schemas.microsoft.com/office/powerpoint/2010/main" val="148235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E20F-8994-4C52-A0E4-CFBFC7E7C735}" type="datetimeFigureOut">
              <a:rPr lang="pt-PT" smtClean="0"/>
              <a:pPr/>
              <a:t>25-03-2014</a:t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3024-D8E3-4176-8371-11BAD571D287}" type="slidenum">
              <a:rPr lang="pt-PT" smtClean="0"/>
              <a:pPr/>
              <a:t>‹#›</a:t>
            </a:fld>
            <a:endParaRPr lang="pt-PT" dirty="0"/>
          </a:p>
        </p:txBody>
      </p:sp>
    </p:spTree>
    <p:extLst>
      <p:ext uri="{BB962C8B-B14F-4D97-AF65-F5344CB8AC3E}">
        <p14:creationId xmlns="" xmlns:p14="http://schemas.microsoft.com/office/powerpoint/2010/main" val="2321505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E20F-8994-4C52-A0E4-CFBFC7E7C735}" type="datetimeFigureOut">
              <a:rPr lang="pt-PT" smtClean="0"/>
              <a:pPr/>
              <a:t>25-03-2014</a:t>
            </a:fld>
            <a:endParaRPr lang="pt-PT" dirty="0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3024-D8E3-4176-8371-11BAD571D287}" type="slidenum">
              <a:rPr lang="pt-PT" smtClean="0"/>
              <a:pPr/>
              <a:t>‹#›</a:t>
            </a:fld>
            <a:endParaRPr lang="pt-PT" dirty="0"/>
          </a:p>
        </p:txBody>
      </p:sp>
    </p:spTree>
    <p:extLst>
      <p:ext uri="{BB962C8B-B14F-4D97-AF65-F5344CB8AC3E}">
        <p14:creationId xmlns="" xmlns:p14="http://schemas.microsoft.com/office/powerpoint/2010/main" val="3594530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E20F-8994-4C52-A0E4-CFBFC7E7C735}" type="datetimeFigureOut">
              <a:rPr lang="pt-PT" smtClean="0"/>
              <a:pPr/>
              <a:t>25-03-2014</a:t>
            </a:fld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3024-D8E3-4176-8371-11BAD571D287}" type="slidenum">
              <a:rPr lang="pt-PT" smtClean="0"/>
              <a:pPr/>
              <a:t>‹#›</a:t>
            </a:fld>
            <a:endParaRPr lang="pt-PT" dirty="0"/>
          </a:p>
        </p:txBody>
      </p:sp>
    </p:spTree>
    <p:extLst>
      <p:ext uri="{BB962C8B-B14F-4D97-AF65-F5344CB8AC3E}">
        <p14:creationId xmlns="" xmlns:p14="http://schemas.microsoft.com/office/powerpoint/2010/main" val="3405021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E20F-8994-4C52-A0E4-CFBFC7E7C735}" type="datetimeFigureOut">
              <a:rPr lang="pt-PT" smtClean="0"/>
              <a:pPr/>
              <a:t>25-03-2014</a:t>
            </a:fld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3024-D8E3-4176-8371-11BAD571D287}" type="slidenum">
              <a:rPr lang="pt-PT" smtClean="0"/>
              <a:pPr/>
              <a:t>‹#›</a:t>
            </a:fld>
            <a:endParaRPr lang="pt-PT" dirty="0"/>
          </a:p>
        </p:txBody>
      </p:sp>
    </p:spTree>
    <p:extLst>
      <p:ext uri="{BB962C8B-B14F-4D97-AF65-F5344CB8AC3E}">
        <p14:creationId xmlns="" xmlns:p14="http://schemas.microsoft.com/office/powerpoint/2010/main" val="3481052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E20F-8994-4C52-A0E4-CFBFC7E7C735}" type="datetimeFigureOut">
              <a:rPr lang="pt-PT" smtClean="0"/>
              <a:pPr/>
              <a:t>25-03-2014</a:t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3024-D8E3-4176-8371-11BAD571D287}" type="slidenum">
              <a:rPr lang="pt-PT" smtClean="0"/>
              <a:pPr/>
              <a:t>‹#›</a:t>
            </a:fld>
            <a:endParaRPr lang="pt-PT" dirty="0"/>
          </a:p>
        </p:txBody>
      </p:sp>
    </p:spTree>
    <p:extLst>
      <p:ext uri="{BB962C8B-B14F-4D97-AF65-F5344CB8AC3E}">
        <p14:creationId xmlns="" xmlns:p14="http://schemas.microsoft.com/office/powerpoint/2010/main" val="3877855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pt-PT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E20F-8994-4C52-A0E4-CFBFC7E7C735}" type="datetimeFigureOut">
              <a:rPr lang="pt-PT" smtClean="0"/>
              <a:pPr/>
              <a:t>25-03-2014</a:t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3024-D8E3-4176-8371-11BAD571D287}" type="slidenum">
              <a:rPr lang="pt-PT" smtClean="0"/>
              <a:pPr/>
              <a:t>‹#›</a:t>
            </a:fld>
            <a:endParaRPr lang="pt-PT" dirty="0"/>
          </a:p>
        </p:txBody>
      </p:sp>
    </p:spTree>
    <p:extLst>
      <p:ext uri="{BB962C8B-B14F-4D97-AF65-F5344CB8AC3E}">
        <p14:creationId xmlns="" xmlns:p14="http://schemas.microsoft.com/office/powerpoint/2010/main" val="3123087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AE20F-8994-4C52-A0E4-CFBFC7E7C735}" type="datetimeFigureOut">
              <a:rPr lang="pt-PT" smtClean="0"/>
              <a:pPr/>
              <a:t>25-03-2014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63024-D8E3-4176-8371-11BAD571D287}" type="slidenum">
              <a:rPr lang="pt-PT" smtClean="0"/>
              <a:pPr/>
              <a:t>‹#›</a:t>
            </a:fld>
            <a:endParaRPr lang="pt-PT" dirty="0"/>
          </a:p>
        </p:txBody>
      </p:sp>
    </p:spTree>
    <p:extLst>
      <p:ext uri="{BB962C8B-B14F-4D97-AF65-F5344CB8AC3E}">
        <p14:creationId xmlns="" xmlns:p14="http://schemas.microsoft.com/office/powerpoint/2010/main" val="1324807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41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437112"/>
            <a:ext cx="2728288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ACS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92696"/>
            <a:ext cx="2502396" cy="1240255"/>
          </a:xfrm>
          <a:prstGeom prst="rect">
            <a:avLst/>
          </a:prstGeom>
        </p:spPr>
      </p:pic>
      <p:pic>
        <p:nvPicPr>
          <p:cNvPr id="3" name="Picture 2" descr="spot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348880"/>
            <a:ext cx="1247235" cy="1608584"/>
          </a:xfrm>
          <a:prstGeom prst="rect">
            <a:avLst/>
          </a:prstGeom>
        </p:spPr>
      </p:pic>
      <p:pic>
        <p:nvPicPr>
          <p:cNvPr id="4" name="Picture 3" descr="Captura de pantalla 2013-10-30 a la(s) 09.35.02.p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920" t="-1246" r="28026" b="-1"/>
          <a:stretch/>
        </p:blipFill>
        <p:spPr>
          <a:xfrm>
            <a:off x="2411760" y="2348880"/>
            <a:ext cx="1152128" cy="165488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067944" y="1412776"/>
            <a:ext cx="4536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OBSERVATÓRIO NACIONAL DE ARTROPLASTIAS DA DGS</a:t>
            </a:r>
            <a:endParaRPr lang="en-US" sz="2800" dirty="0"/>
          </a:p>
        </p:txBody>
      </p:sp>
      <p:pic>
        <p:nvPicPr>
          <p:cNvPr id="12" name="Picture 11" descr="Captura de pantalla 2013-10-30 a la(s) 09.39.54.pn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334" t="10650" r="57910" b="69373"/>
          <a:stretch/>
        </p:blipFill>
        <p:spPr>
          <a:xfrm>
            <a:off x="4427984" y="2996952"/>
            <a:ext cx="3840735" cy="1861745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4139952" y="1340768"/>
            <a:ext cx="4392488" cy="1152128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2038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41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ângulo 6"/>
          <p:cNvSpPr/>
          <p:nvPr/>
        </p:nvSpPr>
        <p:spPr>
          <a:xfrm>
            <a:off x="0" y="1196752"/>
            <a:ext cx="9144000" cy="25538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aphicFrame>
        <p:nvGraphicFramePr>
          <p:cNvPr id="5" name="Gráfico 4"/>
          <p:cNvGraphicFramePr/>
          <p:nvPr/>
        </p:nvGraphicFramePr>
        <p:xfrm>
          <a:off x="683568" y="1772816"/>
          <a:ext cx="7776864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1331640" y="260648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Artroplastias</a:t>
            </a:r>
            <a:r>
              <a:rPr lang="en-US" dirty="0" smtClean="0"/>
              <a:t> - 2012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="" xmlns:p14="http://schemas.microsoft.com/office/powerpoint/2010/main" val="104246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41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ângulo 6"/>
          <p:cNvSpPr/>
          <p:nvPr/>
        </p:nvSpPr>
        <p:spPr>
          <a:xfrm>
            <a:off x="0" y="1196752"/>
            <a:ext cx="9144000" cy="25538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aphicFrame>
        <p:nvGraphicFramePr>
          <p:cNvPr id="5" name="Gráfico 4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104246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41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ângulo 6"/>
          <p:cNvSpPr/>
          <p:nvPr/>
        </p:nvSpPr>
        <p:spPr>
          <a:xfrm>
            <a:off x="0" y="1196752"/>
            <a:ext cx="9144000" cy="25538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CaixaDeTexto 5"/>
          <p:cNvSpPr txBox="1"/>
          <p:nvPr/>
        </p:nvSpPr>
        <p:spPr>
          <a:xfrm>
            <a:off x="611560" y="3356992"/>
            <a:ext cx="7704856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2400" b="1" i="1" u="sng" dirty="0" smtClean="0"/>
              <a:t>Apenas 46% das </a:t>
            </a:r>
            <a:r>
              <a:rPr lang="pt-PT" sz="2400" b="1" i="1" u="sng" dirty="0" err="1" smtClean="0"/>
              <a:t>artroplastias</a:t>
            </a:r>
            <a:r>
              <a:rPr lang="pt-PT" sz="2400" b="1" i="1" u="sng" dirty="0" smtClean="0"/>
              <a:t> realizadas </a:t>
            </a:r>
          </a:p>
          <a:p>
            <a:pPr algn="ctr"/>
            <a:r>
              <a:rPr lang="pt-PT" sz="2400" b="1" i="1" u="sng" dirty="0" smtClean="0"/>
              <a:t>são registadas no RPA</a:t>
            </a:r>
            <a:endParaRPr lang="pt-PT" sz="2400" b="1" i="1" u="sng" dirty="0"/>
          </a:p>
        </p:txBody>
      </p:sp>
    </p:spTree>
    <p:extLst>
      <p:ext uri="{BB962C8B-B14F-4D97-AF65-F5344CB8AC3E}">
        <p14:creationId xmlns="" xmlns:p14="http://schemas.microsoft.com/office/powerpoint/2010/main" val="104246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41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ângulo 6"/>
          <p:cNvSpPr/>
          <p:nvPr/>
        </p:nvSpPr>
        <p:spPr>
          <a:xfrm>
            <a:off x="0" y="1196752"/>
            <a:ext cx="9144000" cy="25538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132856"/>
            <a:ext cx="398491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2204864"/>
            <a:ext cx="36957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539552" y="260648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u="sng" dirty="0" smtClean="0"/>
              <a:t>Que Futuro para o RPA</a:t>
            </a:r>
            <a:endParaRPr lang="pt-PT" sz="3200" u="sng" dirty="0"/>
          </a:p>
        </p:txBody>
      </p:sp>
    </p:spTree>
    <p:extLst>
      <p:ext uri="{BB962C8B-B14F-4D97-AF65-F5344CB8AC3E}">
        <p14:creationId xmlns="" xmlns:p14="http://schemas.microsoft.com/office/powerpoint/2010/main" val="104246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41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ângulo 6"/>
          <p:cNvSpPr/>
          <p:nvPr/>
        </p:nvSpPr>
        <p:spPr>
          <a:xfrm>
            <a:off x="0" y="1196752"/>
            <a:ext cx="9144000" cy="25538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CaixaDeTexto 8"/>
          <p:cNvSpPr txBox="1"/>
          <p:nvPr/>
        </p:nvSpPr>
        <p:spPr>
          <a:xfrm>
            <a:off x="683568" y="2132856"/>
            <a:ext cx="64807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endParaRPr lang="pt-PT" dirty="0" smtClean="0"/>
          </a:p>
          <a:p>
            <a:pPr>
              <a:buFont typeface="Wingdings" pitchFamily="2" charset="2"/>
              <a:buChar char="Ø"/>
            </a:pPr>
            <a:r>
              <a:rPr lang="pt-PT" dirty="0" smtClean="0"/>
              <a:t>Melhorar a codificação dos procedimentos</a:t>
            </a:r>
          </a:p>
          <a:p>
            <a:pPr>
              <a:buFont typeface="Wingdings" pitchFamily="2" charset="2"/>
              <a:buChar char="Ø"/>
            </a:pPr>
            <a:endParaRPr lang="pt-PT" dirty="0" smtClean="0"/>
          </a:p>
          <a:p>
            <a:pPr>
              <a:buFont typeface="Wingdings" pitchFamily="2" charset="2"/>
              <a:buChar char="Ø"/>
            </a:pPr>
            <a:r>
              <a:rPr lang="pt-PT" dirty="0" smtClean="0"/>
              <a:t>Melhorar a codificação das complicações</a:t>
            </a:r>
          </a:p>
          <a:p>
            <a:pPr>
              <a:buFont typeface="Wingdings" pitchFamily="2" charset="2"/>
              <a:buChar char="Ø"/>
            </a:pPr>
            <a:endParaRPr lang="pt-PT" dirty="0" smtClean="0"/>
          </a:p>
          <a:p>
            <a:pPr>
              <a:buFont typeface="Wingdings" pitchFamily="2" charset="2"/>
              <a:buChar char="Ø"/>
            </a:pPr>
            <a:r>
              <a:rPr lang="pt-PT" dirty="0" smtClean="0"/>
              <a:t>Plataforma informática de registo partilhada entre DGS e SPOT</a:t>
            </a:r>
          </a:p>
          <a:p>
            <a:pPr>
              <a:buFont typeface="Wingdings" pitchFamily="2" charset="2"/>
              <a:buChar char="Ø"/>
            </a:pPr>
            <a:endParaRPr lang="pt-PT" dirty="0" smtClean="0"/>
          </a:p>
          <a:p>
            <a:pPr>
              <a:buFont typeface="Wingdings" pitchFamily="2" charset="2"/>
              <a:buChar char="Ø"/>
            </a:pPr>
            <a:r>
              <a:rPr lang="pt-PT" dirty="0" smtClean="0"/>
              <a:t>Financiamento/Registo</a:t>
            </a:r>
            <a:endParaRPr lang="pt-PT" dirty="0"/>
          </a:p>
        </p:txBody>
      </p:sp>
      <p:sp>
        <p:nvSpPr>
          <p:cNvPr id="10" name="CaixaDeTexto 9"/>
          <p:cNvSpPr txBox="1"/>
          <p:nvPr/>
        </p:nvSpPr>
        <p:spPr>
          <a:xfrm>
            <a:off x="539552" y="260648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u="sng" dirty="0" smtClean="0"/>
              <a:t>Que Futuro para o RPA</a:t>
            </a:r>
            <a:endParaRPr lang="pt-PT" sz="3200" u="sng" dirty="0"/>
          </a:p>
        </p:txBody>
      </p:sp>
    </p:spTree>
    <p:extLst>
      <p:ext uri="{BB962C8B-B14F-4D97-AF65-F5344CB8AC3E}">
        <p14:creationId xmlns="" xmlns:p14="http://schemas.microsoft.com/office/powerpoint/2010/main" val="104246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41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ângulo 6"/>
          <p:cNvSpPr/>
          <p:nvPr/>
        </p:nvSpPr>
        <p:spPr>
          <a:xfrm>
            <a:off x="0" y="1196752"/>
            <a:ext cx="9144000" cy="25538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200" u="sng" dirty="0" err="1" smtClean="0"/>
              <a:t>Actividades</a:t>
            </a:r>
            <a:r>
              <a:rPr lang="pt-PT" sz="3200" u="sng" dirty="0" smtClean="0"/>
              <a:t> de 2013</a:t>
            </a:r>
            <a:endParaRPr lang="pt-PT" sz="3200" u="sng" dirty="0"/>
          </a:p>
        </p:txBody>
      </p:sp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Mudança constituição do </a:t>
            </a:r>
            <a:r>
              <a:rPr lang="pt-PT" dirty="0" err="1" smtClean="0"/>
              <a:t>Ona</a:t>
            </a:r>
            <a:r>
              <a:rPr lang="pt-PT" dirty="0" smtClean="0"/>
              <a:t> </a:t>
            </a:r>
          </a:p>
          <a:p>
            <a:pPr lvl="1"/>
            <a:r>
              <a:rPr lang="pt-PT" dirty="0" smtClean="0"/>
              <a:t> </a:t>
            </a:r>
            <a:r>
              <a:rPr lang="pt-PT" dirty="0" err="1" smtClean="0"/>
              <a:t>Dr</a:t>
            </a:r>
            <a:r>
              <a:rPr lang="pt-PT" dirty="0" smtClean="0"/>
              <a:t> Costa Ribeiro</a:t>
            </a:r>
          </a:p>
          <a:p>
            <a:pPr lvl="1"/>
            <a:r>
              <a:rPr lang="pt-PT" dirty="0" err="1" smtClean="0"/>
              <a:t>Dra</a:t>
            </a:r>
            <a:r>
              <a:rPr lang="pt-PT" dirty="0" smtClean="0"/>
              <a:t> Rita </a:t>
            </a:r>
            <a:r>
              <a:rPr lang="pt-PT" dirty="0" err="1" smtClean="0"/>
              <a:t>Cristovão</a:t>
            </a:r>
            <a:r>
              <a:rPr lang="pt-PT" dirty="0" smtClean="0"/>
              <a:t> (ACSS )</a:t>
            </a:r>
          </a:p>
          <a:p>
            <a:pPr lvl="1"/>
            <a:endParaRPr lang="pt-PT" dirty="0" smtClean="0"/>
          </a:p>
          <a:p>
            <a:pPr lvl="1">
              <a:buNone/>
            </a:pPr>
            <a:r>
              <a:rPr lang="pt-PT" dirty="0" smtClean="0"/>
              <a:t>Entrada    </a:t>
            </a:r>
            <a:r>
              <a:rPr lang="pt-PT" dirty="0" err="1" smtClean="0"/>
              <a:t>Dr</a:t>
            </a:r>
            <a:r>
              <a:rPr lang="pt-PT" dirty="0" smtClean="0"/>
              <a:t> Pedro Gomes (ACSS)</a:t>
            </a:r>
          </a:p>
          <a:p>
            <a:pPr lvl="1">
              <a:buNone/>
            </a:pPr>
            <a:r>
              <a:rPr lang="pt-PT" dirty="0" smtClean="0"/>
              <a:t>			</a:t>
            </a:r>
            <a:r>
              <a:rPr lang="pt-PT" dirty="0" err="1" smtClean="0"/>
              <a:t>Dr</a:t>
            </a:r>
            <a:r>
              <a:rPr lang="pt-PT" dirty="0" smtClean="0"/>
              <a:t> Mário Tapadinhas (RPA)</a:t>
            </a:r>
          </a:p>
        </p:txBody>
      </p:sp>
    </p:spTree>
    <p:extLst>
      <p:ext uri="{BB962C8B-B14F-4D97-AF65-F5344CB8AC3E}">
        <p14:creationId xmlns:p14="http://schemas.microsoft.com/office/powerpoint/2010/main" xmlns="" val="104246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41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ângulo 6"/>
          <p:cNvSpPr/>
          <p:nvPr/>
        </p:nvSpPr>
        <p:spPr>
          <a:xfrm>
            <a:off x="0" y="1196752"/>
            <a:ext cx="9144000" cy="25538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200" u="sng" dirty="0" err="1" smtClean="0"/>
              <a:t>Actividades</a:t>
            </a:r>
            <a:r>
              <a:rPr lang="pt-PT" sz="3200" u="sng" dirty="0" smtClean="0"/>
              <a:t> de 2013</a:t>
            </a:r>
            <a:endParaRPr lang="pt-PT" sz="3200" u="sng" dirty="0"/>
          </a:p>
        </p:txBody>
      </p:sp>
      <p:sp>
        <p:nvSpPr>
          <p:cNvPr id="8" name="Marcador de Posição de Conteúdo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Elaboração de normas da DGS para a </a:t>
            </a:r>
            <a:r>
              <a:rPr lang="pt-PT" sz="3200" dirty="0" err="1" smtClean="0"/>
              <a:t>á</a:t>
            </a:r>
            <a:r>
              <a:rPr kumimoji="0" lang="pt-P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</a:t>
            </a:r>
            <a:r>
              <a:rPr kumimoji="0" lang="pt-P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ortopedia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Profilaxia do </a:t>
            </a:r>
            <a:r>
              <a:rPr kumimoji="0" lang="pt-PT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tromboembolismo</a:t>
            </a:r>
            <a:endParaRPr kumimoji="0" lang="pt-P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Normas de combate a infeções no bloco operatório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pt-PT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Directivas</a:t>
            </a: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relacionadas com a </a:t>
            </a:r>
            <a:r>
              <a:rPr kumimoji="0" lang="pt-PT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Artroplastia</a:t>
            </a: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total da anca (em fase de discussão pública)</a:t>
            </a:r>
            <a:endParaRPr kumimoji="0" lang="pt-PT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246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41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ângulo 6"/>
          <p:cNvSpPr/>
          <p:nvPr/>
        </p:nvSpPr>
        <p:spPr>
          <a:xfrm>
            <a:off x="0" y="1196752"/>
            <a:ext cx="9144000" cy="25538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844824"/>
            <a:ext cx="66198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04246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41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ângulo 6"/>
          <p:cNvSpPr/>
          <p:nvPr/>
        </p:nvSpPr>
        <p:spPr>
          <a:xfrm>
            <a:off x="0" y="1196752"/>
            <a:ext cx="9144000" cy="25538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5" name="Imagem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1988840"/>
            <a:ext cx="619268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ângulo 5"/>
          <p:cNvSpPr/>
          <p:nvPr/>
        </p:nvSpPr>
        <p:spPr>
          <a:xfrm>
            <a:off x="1475656" y="2060848"/>
            <a:ext cx="1584176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04246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41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ângulo 6"/>
          <p:cNvSpPr/>
          <p:nvPr/>
        </p:nvSpPr>
        <p:spPr>
          <a:xfrm>
            <a:off x="0" y="1196752"/>
            <a:ext cx="9144000" cy="25538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ctângulo 5"/>
          <p:cNvSpPr/>
          <p:nvPr/>
        </p:nvSpPr>
        <p:spPr>
          <a:xfrm>
            <a:off x="1475656" y="2060848"/>
            <a:ext cx="1584176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PT" dirty="0" smtClean="0"/>
              <a:t>Normas para 2013 /14</a:t>
            </a:r>
            <a:endParaRPr lang="pt-PT" dirty="0"/>
          </a:p>
        </p:txBody>
      </p:sp>
      <p:sp>
        <p:nvSpPr>
          <p:cNvPr id="9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pt-PT" dirty="0" err="1" smtClean="0"/>
              <a:t>Artroplastias</a:t>
            </a:r>
            <a:r>
              <a:rPr lang="pt-PT" dirty="0" smtClean="0"/>
              <a:t> do ombro</a:t>
            </a:r>
          </a:p>
          <a:p>
            <a:r>
              <a:rPr lang="pt-PT" dirty="0" err="1" smtClean="0"/>
              <a:t>Artroplastias</a:t>
            </a:r>
            <a:r>
              <a:rPr lang="pt-PT" dirty="0" smtClean="0"/>
              <a:t> do joelho</a:t>
            </a:r>
          </a:p>
          <a:p>
            <a:endParaRPr lang="pt-PT" dirty="0" smtClean="0"/>
          </a:p>
          <a:p>
            <a:r>
              <a:rPr lang="pt-PT" dirty="0" smtClean="0"/>
              <a:t>Critérios de constituição das equipas 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104246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41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ângulo 6"/>
          <p:cNvSpPr/>
          <p:nvPr/>
        </p:nvSpPr>
        <p:spPr>
          <a:xfrm>
            <a:off x="0" y="1196752"/>
            <a:ext cx="9144000" cy="25538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ctângulo 5"/>
          <p:cNvSpPr/>
          <p:nvPr/>
        </p:nvSpPr>
        <p:spPr>
          <a:xfrm>
            <a:off x="1475656" y="2060848"/>
            <a:ext cx="1584176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PT" dirty="0" smtClean="0"/>
              <a:t> A missão do ONA </a:t>
            </a:r>
            <a:endParaRPr lang="pt-PT" dirty="0"/>
          </a:p>
        </p:txBody>
      </p:sp>
      <p:sp>
        <p:nvSpPr>
          <p:cNvPr id="9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pt-PT" dirty="0" smtClean="0"/>
              <a:t>Objetivos</a:t>
            </a:r>
          </a:p>
          <a:p>
            <a:pPr lvl="1"/>
            <a:r>
              <a:rPr lang="pt-PT" dirty="0" smtClean="0"/>
              <a:t>Monitorizar , acompanhar e ajudar a implementação do RPA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104246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41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ângulo 6"/>
          <p:cNvSpPr/>
          <p:nvPr/>
        </p:nvSpPr>
        <p:spPr>
          <a:xfrm>
            <a:off x="0" y="1196752"/>
            <a:ext cx="9144000" cy="25538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aphicFrame>
        <p:nvGraphicFramePr>
          <p:cNvPr id="4" name="Gráfico 3"/>
          <p:cNvGraphicFramePr/>
          <p:nvPr/>
        </p:nvGraphicFramePr>
        <p:xfrm>
          <a:off x="1043608" y="1556792"/>
          <a:ext cx="6408712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683568" y="5157192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							Relatório ACSS</a:t>
            </a:r>
            <a:endParaRPr lang="pt-PT" dirty="0"/>
          </a:p>
        </p:txBody>
      </p:sp>
      <p:sp>
        <p:nvSpPr>
          <p:cNvPr id="6" name="CaixaDeTexto 5"/>
          <p:cNvSpPr txBox="1"/>
          <p:nvPr/>
        </p:nvSpPr>
        <p:spPr>
          <a:xfrm>
            <a:off x="1331640" y="260648"/>
            <a:ext cx="7200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 smtClean="0"/>
              <a:t>Artroplastias</a:t>
            </a:r>
            <a:r>
              <a:rPr lang="en-US" sz="3200" u="sng" dirty="0" smtClean="0"/>
              <a:t>  Dados  ACSS - 2012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="" xmlns:p14="http://schemas.microsoft.com/office/powerpoint/2010/main" val="104246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41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ângulo 6"/>
          <p:cNvSpPr/>
          <p:nvPr/>
        </p:nvSpPr>
        <p:spPr>
          <a:xfrm>
            <a:off x="0" y="1196752"/>
            <a:ext cx="9144000" cy="25538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aphicFrame>
        <p:nvGraphicFramePr>
          <p:cNvPr id="4" name="Gráfico 3"/>
          <p:cNvGraphicFramePr/>
          <p:nvPr/>
        </p:nvGraphicFramePr>
        <p:xfrm>
          <a:off x="1115616" y="1484784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827584" y="5445224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						Relatório do RPA</a:t>
            </a:r>
            <a:endParaRPr lang="pt-PT" dirty="0"/>
          </a:p>
        </p:txBody>
      </p:sp>
      <p:sp>
        <p:nvSpPr>
          <p:cNvPr id="6" name="CaixaDeTexto 5"/>
          <p:cNvSpPr txBox="1"/>
          <p:nvPr/>
        </p:nvSpPr>
        <p:spPr>
          <a:xfrm>
            <a:off x="1331640" y="260648"/>
            <a:ext cx="7200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 smtClean="0"/>
              <a:t>Artroplastias</a:t>
            </a:r>
            <a:r>
              <a:rPr lang="en-US" sz="3200" u="sng" dirty="0" smtClean="0"/>
              <a:t>  dados RPA - 2012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="" xmlns:p14="http://schemas.microsoft.com/office/powerpoint/2010/main" val="104246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OT13 - condropatanc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SPOT13 - condropatanca</Template>
  <TotalTime>747</TotalTime>
  <Words>313</Words>
  <Application>Microsoft Office PowerPoint</Application>
  <PresentationFormat>On-screen Show (4:3)</PresentationFormat>
  <Paragraphs>71</Paragraphs>
  <Slides>14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SPOT13 - condropatanca</vt:lpstr>
      <vt:lpstr>Slide 1</vt:lpstr>
      <vt:lpstr>Actividades de 2013</vt:lpstr>
      <vt:lpstr>Actividades de 2013</vt:lpstr>
      <vt:lpstr>Slide 4</vt:lpstr>
      <vt:lpstr>Slide 5</vt:lpstr>
      <vt:lpstr>Normas para 2013 /14</vt:lpstr>
      <vt:lpstr> A missão do ONA 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Inegi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jpego</cp:lastModifiedBy>
  <cp:revision>61</cp:revision>
  <dcterms:created xsi:type="dcterms:W3CDTF">2013-09-29T12:28:26Z</dcterms:created>
  <dcterms:modified xsi:type="dcterms:W3CDTF">2014-03-25T13:59:13Z</dcterms:modified>
</cp:coreProperties>
</file>